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1.svg" ContentType="image/svg+xml"/>
  <Override PartName="/ppt/media/image23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7.svg" ContentType="image/svg+xml"/>
  <Override PartName="/ppt/media/image39.svg" ContentType="image/svg+xml"/>
  <Override PartName="/ppt/media/image4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49.svg" ContentType="image/svg+xml"/>
  <Override PartName="/ppt/media/image52.svg" ContentType="image/svg+xml"/>
  <Override PartName="/ppt/media/image54.svg" ContentType="image/svg+xml"/>
  <Override PartName="/ppt/media/image56.svg" ContentType="image/svg+xml"/>
  <Override PartName="/ppt/media/image58.svg" ContentType="image/svg+xml"/>
  <Override PartName="/ppt/media/image6.svg" ContentType="image/svg+xml"/>
  <Override PartName="/ppt/media/image60.svg" ContentType="image/svg+xml"/>
  <Override PartName="/ppt/media/image63.svg" ContentType="image/svg+xml"/>
  <Override PartName="/ppt/media/image65.svg" ContentType="image/svg+xml"/>
  <Override PartName="/ppt/media/image67.svg" ContentType="image/svg+xml"/>
  <Override PartName="/ppt/media/image69.svg" ContentType="image/svg+xml"/>
  <Override PartName="/ppt/media/image71.svg" ContentType="image/svg+xml"/>
  <Override PartName="/ppt/media/image73.svg" ContentType="image/svg+xml"/>
  <Override PartName="/ppt/media/image75.svg" ContentType="image/svg+xml"/>
  <Override PartName="/ppt/media/image78.svg" ContentType="image/svg+xml"/>
  <Override PartName="/ppt/media/image8.svg" ContentType="image/svg+xml"/>
  <Override PartName="/ppt/media/image80.svg" ContentType="image/svg+xml"/>
  <Override PartName="/ppt/media/image82.svg" ContentType="image/svg+xml"/>
  <Override PartName="/ppt/media/image84.svg" ContentType="image/svg+xml"/>
  <Override PartName="/ppt/media/image8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2" r:id="rId4"/>
    <p:sldMasterId id="2147483664" r:id="rId5"/>
  </p:sldMasterIdLst>
  <p:notesMasterIdLst>
    <p:notesMasterId r:id="rId7"/>
  </p:notesMasterIdLst>
  <p:sldIdLst>
    <p:sldId id="256" r:id="rId6"/>
    <p:sldId id="257" r:id="rId8"/>
    <p:sldId id="258" r:id="rId9"/>
    <p:sldId id="259" r:id="rId10"/>
    <p:sldId id="260" r:id="rId11"/>
    <p:sldId id="262" r:id="rId12"/>
    <p:sldId id="261" r:id="rId13"/>
    <p:sldId id="269" r:id="rId14"/>
    <p:sldId id="263" r:id="rId15"/>
    <p:sldId id="264" r:id="rId16"/>
    <p:sldId id="267" r:id="rId17"/>
    <p:sldId id="268" r:id="rId18"/>
    <p:sldId id="265" r:id="rId19"/>
    <p:sldId id="266" r:id="rId20"/>
    <p:sldId id="270" r:id="rId21"/>
    <p:sldId id="272" r:id="rId22"/>
    <p:sldId id="273" r:id="rId23"/>
    <p:sldId id="271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9pPr>
  </p:defaultTextStyle>
  <p:extLst>
    <p:ext uri="{EFAFB233-063F-42B5-8137-9DF3F51BA10A}">
      <p15:sldGuideLst xmlns:p15="http://schemas.microsoft.com/office/powerpoint/2012/main">
        <p15:guide id="1" orient="horz" pos="1600" userDrawn="1">
          <p15:clr>
            <a:srgbClr val="747775"/>
          </p15:clr>
        </p15:guide>
        <p15:guide id="2" pos="285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00"/>
        <p:guide pos="285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9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9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9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9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9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9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9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9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9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9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9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9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9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9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image" Target="../media/image58.svg"/><Relationship Id="rId4" Type="http://schemas.openxmlformats.org/officeDocument/2006/relationships/image" Target="../media/image57.png"/><Relationship Id="rId3" Type="http://schemas.openxmlformats.org/officeDocument/2006/relationships/tags" Target="../tags/tag87.xml"/><Relationship Id="rId21" Type="http://schemas.openxmlformats.org/officeDocument/2006/relationships/notesSlide" Target="../notesSlides/notesSlide10.xml"/><Relationship Id="rId20" Type="http://schemas.openxmlformats.org/officeDocument/2006/relationships/slideLayout" Target="../slideLayouts/slideLayout12.xml"/><Relationship Id="rId2" Type="http://schemas.openxmlformats.org/officeDocument/2006/relationships/tags" Target="../tags/tag86.xml"/><Relationship Id="rId19" Type="http://schemas.openxmlformats.org/officeDocument/2006/relationships/tags" Target="../tags/tag97.xml"/><Relationship Id="rId18" Type="http://schemas.openxmlformats.org/officeDocument/2006/relationships/tags" Target="../tags/tag96.xml"/><Relationship Id="rId17" Type="http://schemas.openxmlformats.org/officeDocument/2006/relationships/image" Target="../media/image6.svg"/><Relationship Id="rId16" Type="http://schemas.openxmlformats.org/officeDocument/2006/relationships/image" Target="../media/image19.png"/><Relationship Id="rId15" Type="http://schemas.openxmlformats.org/officeDocument/2006/relationships/tags" Target="../tags/tag95.xml"/><Relationship Id="rId14" Type="http://schemas.openxmlformats.org/officeDocument/2006/relationships/tags" Target="../tags/tag94.xml"/><Relationship Id="rId13" Type="http://schemas.openxmlformats.org/officeDocument/2006/relationships/tags" Target="../tags/tag93.xml"/><Relationship Id="rId12" Type="http://schemas.openxmlformats.org/officeDocument/2006/relationships/tags" Target="../tags/tag92.xml"/><Relationship Id="rId11" Type="http://schemas.openxmlformats.org/officeDocument/2006/relationships/image" Target="../media/image60.svg"/><Relationship Id="rId10" Type="http://schemas.openxmlformats.org/officeDocument/2006/relationships/image" Target="../media/image59.pn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03.xml"/><Relationship Id="rId8" Type="http://schemas.openxmlformats.org/officeDocument/2006/relationships/tags" Target="../tags/tag102.xml"/><Relationship Id="rId7" Type="http://schemas.openxmlformats.org/officeDocument/2006/relationships/tags" Target="../tags/tag101.xml"/><Relationship Id="rId6" Type="http://schemas.openxmlformats.org/officeDocument/2006/relationships/image" Target="../media/image28.svg"/><Relationship Id="rId5" Type="http://schemas.openxmlformats.org/officeDocument/2006/relationships/image" Target="../media/image6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4" Type="http://schemas.openxmlformats.org/officeDocument/2006/relationships/notesSlide" Target="../notesSlides/notesSlide11.xml"/><Relationship Id="rId23" Type="http://schemas.openxmlformats.org/officeDocument/2006/relationships/slideLayout" Target="../slideLayouts/slideLayout12.xml"/><Relationship Id="rId22" Type="http://schemas.openxmlformats.org/officeDocument/2006/relationships/tags" Target="../tags/tag112.xml"/><Relationship Id="rId21" Type="http://schemas.openxmlformats.org/officeDocument/2006/relationships/tags" Target="../tags/tag111.xml"/><Relationship Id="rId20" Type="http://schemas.openxmlformats.org/officeDocument/2006/relationships/image" Target="../media/image6.svg"/><Relationship Id="rId2" Type="http://schemas.openxmlformats.org/officeDocument/2006/relationships/tags" Target="../tags/tag98.xml"/><Relationship Id="rId19" Type="http://schemas.openxmlformats.org/officeDocument/2006/relationships/image" Target="../media/image19.png"/><Relationship Id="rId18" Type="http://schemas.openxmlformats.org/officeDocument/2006/relationships/tags" Target="../tags/tag110.xml"/><Relationship Id="rId17" Type="http://schemas.openxmlformats.org/officeDocument/2006/relationships/tags" Target="../tags/tag109.xml"/><Relationship Id="rId16" Type="http://schemas.openxmlformats.org/officeDocument/2006/relationships/tags" Target="../tags/tag108.xml"/><Relationship Id="rId15" Type="http://schemas.openxmlformats.org/officeDocument/2006/relationships/tags" Target="../tags/tag107.xml"/><Relationship Id="rId14" Type="http://schemas.openxmlformats.org/officeDocument/2006/relationships/tags" Target="../tags/tag106.xml"/><Relationship Id="rId13" Type="http://schemas.openxmlformats.org/officeDocument/2006/relationships/image" Target="../media/image63.svg"/><Relationship Id="rId12" Type="http://schemas.openxmlformats.org/officeDocument/2006/relationships/image" Target="../media/image62.png"/><Relationship Id="rId11" Type="http://schemas.openxmlformats.org/officeDocument/2006/relationships/tags" Target="../tags/tag105.xml"/><Relationship Id="rId10" Type="http://schemas.openxmlformats.org/officeDocument/2006/relationships/tags" Target="../tags/tag104.xml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tags" Target="../tags/tag117.xml"/><Relationship Id="rId7" Type="http://schemas.openxmlformats.org/officeDocument/2006/relationships/tags" Target="../tags/tag116.xml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4" Type="http://schemas.openxmlformats.org/officeDocument/2006/relationships/tags" Target="../tags/tag115.xml"/><Relationship Id="rId31" Type="http://schemas.openxmlformats.org/officeDocument/2006/relationships/notesSlide" Target="../notesSlides/notesSlide12.xml"/><Relationship Id="rId30" Type="http://schemas.openxmlformats.org/officeDocument/2006/relationships/slideLayout" Target="../slideLayouts/slideLayout12.xml"/><Relationship Id="rId3" Type="http://schemas.openxmlformats.org/officeDocument/2006/relationships/tags" Target="../tags/tag114.xml"/><Relationship Id="rId29" Type="http://schemas.openxmlformats.org/officeDocument/2006/relationships/tags" Target="../tags/tag132.xml"/><Relationship Id="rId28" Type="http://schemas.openxmlformats.org/officeDocument/2006/relationships/tags" Target="../tags/tag131.xml"/><Relationship Id="rId27" Type="http://schemas.openxmlformats.org/officeDocument/2006/relationships/image" Target="../media/image71.svg"/><Relationship Id="rId26" Type="http://schemas.openxmlformats.org/officeDocument/2006/relationships/image" Target="../media/image70.png"/><Relationship Id="rId25" Type="http://schemas.openxmlformats.org/officeDocument/2006/relationships/tags" Target="../tags/tag130.xml"/><Relationship Id="rId24" Type="http://schemas.openxmlformats.org/officeDocument/2006/relationships/tags" Target="../tags/tag129.xml"/><Relationship Id="rId23" Type="http://schemas.openxmlformats.org/officeDocument/2006/relationships/tags" Target="../tags/tag128.xml"/><Relationship Id="rId22" Type="http://schemas.openxmlformats.org/officeDocument/2006/relationships/tags" Target="../tags/tag127.xml"/><Relationship Id="rId21" Type="http://schemas.openxmlformats.org/officeDocument/2006/relationships/tags" Target="../tags/tag126.xml"/><Relationship Id="rId20" Type="http://schemas.openxmlformats.org/officeDocument/2006/relationships/image" Target="../media/image69.svg"/><Relationship Id="rId2" Type="http://schemas.openxmlformats.org/officeDocument/2006/relationships/tags" Target="../tags/tag113.xml"/><Relationship Id="rId19" Type="http://schemas.openxmlformats.org/officeDocument/2006/relationships/image" Target="../media/image68.png"/><Relationship Id="rId18" Type="http://schemas.openxmlformats.org/officeDocument/2006/relationships/tags" Target="../tags/tag125.xml"/><Relationship Id="rId17" Type="http://schemas.openxmlformats.org/officeDocument/2006/relationships/tags" Target="../tags/tag124.xml"/><Relationship Id="rId16" Type="http://schemas.openxmlformats.org/officeDocument/2006/relationships/tags" Target="../tags/tag123.xml"/><Relationship Id="rId15" Type="http://schemas.openxmlformats.org/officeDocument/2006/relationships/tags" Target="../tags/tag122.xml"/><Relationship Id="rId14" Type="http://schemas.openxmlformats.org/officeDocument/2006/relationships/tags" Target="../tags/tag121.xml"/><Relationship Id="rId13" Type="http://schemas.openxmlformats.org/officeDocument/2006/relationships/image" Target="../media/image67.svg"/><Relationship Id="rId12" Type="http://schemas.openxmlformats.org/officeDocument/2006/relationships/image" Target="../media/image66.png"/><Relationship Id="rId11" Type="http://schemas.openxmlformats.org/officeDocument/2006/relationships/tags" Target="../tags/tag120.xml"/><Relationship Id="rId10" Type="http://schemas.openxmlformats.org/officeDocument/2006/relationships/tags" Target="../tags/tag119.xml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38.xml"/><Relationship Id="rId8" Type="http://schemas.openxmlformats.org/officeDocument/2006/relationships/tags" Target="../tags/tag137.xml"/><Relationship Id="rId7" Type="http://schemas.openxmlformats.org/officeDocument/2006/relationships/tags" Target="../tags/tag136.xm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4" Type="http://schemas.openxmlformats.org/officeDocument/2006/relationships/tags" Target="../tags/tag135.xml"/><Relationship Id="rId3" Type="http://schemas.openxmlformats.org/officeDocument/2006/relationships/tags" Target="../tags/tag134.xml"/><Relationship Id="rId25" Type="http://schemas.openxmlformats.org/officeDocument/2006/relationships/notesSlide" Target="../notesSlides/notesSlide13.xml"/><Relationship Id="rId24" Type="http://schemas.openxmlformats.org/officeDocument/2006/relationships/slideLayout" Target="../slideLayouts/slideLayout12.xml"/><Relationship Id="rId23" Type="http://schemas.openxmlformats.org/officeDocument/2006/relationships/image" Target="../media/image76.jpeg"/><Relationship Id="rId22" Type="http://schemas.openxmlformats.org/officeDocument/2006/relationships/tags" Target="../tags/tag147.xml"/><Relationship Id="rId21" Type="http://schemas.openxmlformats.org/officeDocument/2006/relationships/tags" Target="../tags/tag146.xml"/><Relationship Id="rId20" Type="http://schemas.openxmlformats.org/officeDocument/2006/relationships/image" Target="../media/image75.svg"/><Relationship Id="rId2" Type="http://schemas.openxmlformats.org/officeDocument/2006/relationships/tags" Target="../tags/tag133.xml"/><Relationship Id="rId19" Type="http://schemas.openxmlformats.org/officeDocument/2006/relationships/image" Target="../media/image74.png"/><Relationship Id="rId18" Type="http://schemas.openxmlformats.org/officeDocument/2006/relationships/tags" Target="../tags/tag145.xml"/><Relationship Id="rId17" Type="http://schemas.openxmlformats.org/officeDocument/2006/relationships/tags" Target="../tags/tag144.xml"/><Relationship Id="rId16" Type="http://schemas.openxmlformats.org/officeDocument/2006/relationships/tags" Target="../tags/tag143.xml"/><Relationship Id="rId15" Type="http://schemas.openxmlformats.org/officeDocument/2006/relationships/tags" Target="../tags/tag142.xml"/><Relationship Id="rId14" Type="http://schemas.openxmlformats.org/officeDocument/2006/relationships/tags" Target="../tags/tag141.xml"/><Relationship Id="rId13" Type="http://schemas.openxmlformats.org/officeDocument/2006/relationships/image" Target="../media/image4.svg"/><Relationship Id="rId12" Type="http://schemas.openxmlformats.org/officeDocument/2006/relationships/image" Target="../media/image24.png"/><Relationship Id="rId11" Type="http://schemas.openxmlformats.org/officeDocument/2006/relationships/tags" Target="../tags/tag140.xml"/><Relationship Id="rId10" Type="http://schemas.openxmlformats.org/officeDocument/2006/relationships/tags" Target="../tags/tag139.xml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53.xml"/><Relationship Id="rId8" Type="http://schemas.openxmlformats.org/officeDocument/2006/relationships/tags" Target="../tags/tag152.xml"/><Relationship Id="rId7" Type="http://schemas.openxmlformats.org/officeDocument/2006/relationships/tags" Target="../tags/tag151.xml"/><Relationship Id="rId6" Type="http://schemas.openxmlformats.org/officeDocument/2006/relationships/image" Target="../media/image78.svg"/><Relationship Id="rId5" Type="http://schemas.openxmlformats.org/officeDocument/2006/relationships/image" Target="../media/image77.png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7" Type="http://schemas.openxmlformats.org/officeDocument/2006/relationships/notesSlide" Target="../notesSlides/notesSlide14.xml"/><Relationship Id="rId26" Type="http://schemas.openxmlformats.org/officeDocument/2006/relationships/slideLayout" Target="../slideLayouts/slideLayout12.xml"/><Relationship Id="rId25" Type="http://schemas.openxmlformats.org/officeDocument/2006/relationships/tags" Target="../tags/tag165.xml"/><Relationship Id="rId24" Type="http://schemas.openxmlformats.org/officeDocument/2006/relationships/tags" Target="../tags/tag164.xml"/><Relationship Id="rId23" Type="http://schemas.openxmlformats.org/officeDocument/2006/relationships/tags" Target="../tags/tag163.xml"/><Relationship Id="rId22" Type="http://schemas.openxmlformats.org/officeDocument/2006/relationships/image" Target="../media/image6.svg"/><Relationship Id="rId21" Type="http://schemas.openxmlformats.org/officeDocument/2006/relationships/image" Target="../media/image19.png"/><Relationship Id="rId20" Type="http://schemas.openxmlformats.org/officeDocument/2006/relationships/tags" Target="../tags/tag162.xml"/><Relationship Id="rId2" Type="http://schemas.openxmlformats.org/officeDocument/2006/relationships/tags" Target="../tags/tag148.xml"/><Relationship Id="rId19" Type="http://schemas.openxmlformats.org/officeDocument/2006/relationships/tags" Target="../tags/tag161.xml"/><Relationship Id="rId18" Type="http://schemas.openxmlformats.org/officeDocument/2006/relationships/tags" Target="../tags/tag160.xml"/><Relationship Id="rId17" Type="http://schemas.openxmlformats.org/officeDocument/2006/relationships/tags" Target="../tags/tag159.xml"/><Relationship Id="rId16" Type="http://schemas.openxmlformats.org/officeDocument/2006/relationships/tags" Target="../tags/tag158.xml"/><Relationship Id="rId15" Type="http://schemas.openxmlformats.org/officeDocument/2006/relationships/tags" Target="../tags/tag157.xml"/><Relationship Id="rId14" Type="http://schemas.openxmlformats.org/officeDocument/2006/relationships/image" Target="../media/image80.svg"/><Relationship Id="rId13" Type="http://schemas.openxmlformats.org/officeDocument/2006/relationships/image" Target="../media/image79.png"/><Relationship Id="rId12" Type="http://schemas.openxmlformats.org/officeDocument/2006/relationships/tags" Target="../tags/tag156.xml"/><Relationship Id="rId11" Type="http://schemas.openxmlformats.org/officeDocument/2006/relationships/tags" Target="../tags/tag155.xml"/><Relationship Id="rId10" Type="http://schemas.openxmlformats.org/officeDocument/2006/relationships/tags" Target="../tags/tag154.xml"/><Relationship Id="rId1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71.xml"/><Relationship Id="rId8" Type="http://schemas.openxmlformats.org/officeDocument/2006/relationships/tags" Target="../tags/tag170.xml"/><Relationship Id="rId7" Type="http://schemas.openxmlformats.org/officeDocument/2006/relationships/tags" Target="../tags/tag169.xml"/><Relationship Id="rId6" Type="http://schemas.openxmlformats.org/officeDocument/2006/relationships/image" Target="../media/image6.svg"/><Relationship Id="rId5" Type="http://schemas.openxmlformats.org/officeDocument/2006/relationships/image" Target="../media/image19.png"/><Relationship Id="rId4" Type="http://schemas.openxmlformats.org/officeDocument/2006/relationships/tags" Target="../tags/tag168.xml"/><Relationship Id="rId31" Type="http://schemas.openxmlformats.org/officeDocument/2006/relationships/notesSlide" Target="../notesSlides/notesSlide15.xml"/><Relationship Id="rId30" Type="http://schemas.openxmlformats.org/officeDocument/2006/relationships/slideLayout" Target="../slideLayouts/slideLayout12.xml"/><Relationship Id="rId3" Type="http://schemas.openxmlformats.org/officeDocument/2006/relationships/tags" Target="../tags/tag167.xml"/><Relationship Id="rId29" Type="http://schemas.openxmlformats.org/officeDocument/2006/relationships/tags" Target="../tags/tag185.xml"/><Relationship Id="rId28" Type="http://schemas.openxmlformats.org/officeDocument/2006/relationships/tags" Target="../tags/tag184.xml"/><Relationship Id="rId27" Type="http://schemas.openxmlformats.org/officeDocument/2006/relationships/image" Target="../media/image86.svg"/><Relationship Id="rId26" Type="http://schemas.openxmlformats.org/officeDocument/2006/relationships/image" Target="../media/image85.png"/><Relationship Id="rId25" Type="http://schemas.openxmlformats.org/officeDocument/2006/relationships/tags" Target="../tags/tag183.xml"/><Relationship Id="rId24" Type="http://schemas.openxmlformats.org/officeDocument/2006/relationships/tags" Target="../tags/tag182.xml"/><Relationship Id="rId23" Type="http://schemas.openxmlformats.org/officeDocument/2006/relationships/tags" Target="../tags/tag181.xml"/><Relationship Id="rId22" Type="http://schemas.openxmlformats.org/officeDocument/2006/relationships/tags" Target="../tags/tag180.xml"/><Relationship Id="rId21" Type="http://schemas.openxmlformats.org/officeDocument/2006/relationships/tags" Target="../tags/tag179.xml"/><Relationship Id="rId20" Type="http://schemas.openxmlformats.org/officeDocument/2006/relationships/image" Target="../media/image84.svg"/><Relationship Id="rId2" Type="http://schemas.openxmlformats.org/officeDocument/2006/relationships/tags" Target="../tags/tag166.xml"/><Relationship Id="rId19" Type="http://schemas.openxmlformats.org/officeDocument/2006/relationships/image" Target="../media/image83.png"/><Relationship Id="rId18" Type="http://schemas.openxmlformats.org/officeDocument/2006/relationships/tags" Target="../tags/tag178.xml"/><Relationship Id="rId17" Type="http://schemas.openxmlformats.org/officeDocument/2006/relationships/tags" Target="../tags/tag177.xml"/><Relationship Id="rId16" Type="http://schemas.openxmlformats.org/officeDocument/2006/relationships/tags" Target="../tags/tag176.xml"/><Relationship Id="rId15" Type="http://schemas.openxmlformats.org/officeDocument/2006/relationships/tags" Target="../tags/tag175.xml"/><Relationship Id="rId14" Type="http://schemas.openxmlformats.org/officeDocument/2006/relationships/tags" Target="../tags/tag174.xml"/><Relationship Id="rId13" Type="http://schemas.openxmlformats.org/officeDocument/2006/relationships/image" Target="../media/image82.svg"/><Relationship Id="rId12" Type="http://schemas.openxmlformats.org/officeDocument/2006/relationships/image" Target="../media/image81.png"/><Relationship Id="rId11" Type="http://schemas.openxmlformats.org/officeDocument/2006/relationships/tags" Target="../tags/tag173.xml"/><Relationship Id="rId10" Type="http://schemas.openxmlformats.org/officeDocument/2006/relationships/tags" Target="../tags/tag172.xml"/><Relationship Id="rId1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89.png"/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7.x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4.svg"/><Relationship Id="rId6" Type="http://schemas.openxmlformats.org/officeDocument/2006/relationships/image" Target="../media/image3.png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5" Type="http://schemas.openxmlformats.org/officeDocument/2006/relationships/notesSlide" Target="../notesSlides/notesSlide3.xml"/><Relationship Id="rId34" Type="http://schemas.openxmlformats.org/officeDocument/2006/relationships/slideLayout" Target="../slideLayouts/slideLayout12.xml"/><Relationship Id="rId33" Type="http://schemas.openxmlformats.org/officeDocument/2006/relationships/tags" Target="../tags/tag24.xml"/><Relationship Id="rId32" Type="http://schemas.openxmlformats.org/officeDocument/2006/relationships/tags" Target="../tags/tag23.xml"/><Relationship Id="rId31" Type="http://schemas.openxmlformats.org/officeDocument/2006/relationships/image" Target="../media/image10.svg"/><Relationship Id="rId30" Type="http://schemas.openxmlformats.org/officeDocument/2006/relationships/image" Target="../media/image9.png"/><Relationship Id="rId3" Type="http://schemas.openxmlformats.org/officeDocument/2006/relationships/tags" Target="../tags/tag2.xml"/><Relationship Id="rId29" Type="http://schemas.openxmlformats.org/officeDocument/2006/relationships/tags" Target="../tags/tag22.xml"/><Relationship Id="rId28" Type="http://schemas.openxmlformats.org/officeDocument/2006/relationships/tags" Target="../tags/tag21.xml"/><Relationship Id="rId27" Type="http://schemas.openxmlformats.org/officeDocument/2006/relationships/tags" Target="../tags/tag20.xml"/><Relationship Id="rId26" Type="http://schemas.openxmlformats.org/officeDocument/2006/relationships/tags" Target="../tags/tag19.xml"/><Relationship Id="rId25" Type="http://schemas.openxmlformats.org/officeDocument/2006/relationships/tags" Target="../tags/tag18.xml"/><Relationship Id="rId24" Type="http://schemas.openxmlformats.org/officeDocument/2006/relationships/tags" Target="../tags/tag17.xml"/><Relationship Id="rId23" Type="http://schemas.openxmlformats.org/officeDocument/2006/relationships/image" Target="../media/image8.svg"/><Relationship Id="rId22" Type="http://schemas.openxmlformats.org/officeDocument/2006/relationships/image" Target="../media/image7.png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tags" Target="../tags/tag1.xml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image" Target="../media/image6.svg"/><Relationship Id="rId14" Type="http://schemas.openxmlformats.org/officeDocument/2006/relationships/image" Target="../media/image5.png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svg"/><Relationship Id="rId8" Type="http://schemas.openxmlformats.org/officeDocument/2006/relationships/image" Target="../media/image17.png"/><Relationship Id="rId7" Type="http://schemas.openxmlformats.org/officeDocument/2006/relationships/image" Target="../media/image16.svg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3" Type="http://schemas.openxmlformats.org/officeDocument/2006/relationships/image" Target="../media/image12.svg"/><Relationship Id="rId23" Type="http://schemas.openxmlformats.org/officeDocument/2006/relationships/notesSlide" Target="../notesSlides/notesSlide4.xml"/><Relationship Id="rId22" Type="http://schemas.openxmlformats.org/officeDocument/2006/relationships/slideLayout" Target="../slideLayouts/slideLayout12.xml"/><Relationship Id="rId21" Type="http://schemas.openxmlformats.org/officeDocument/2006/relationships/image" Target="../media/image28.svg"/><Relationship Id="rId20" Type="http://schemas.openxmlformats.org/officeDocument/2006/relationships/image" Target="../media/image27.png"/><Relationship Id="rId2" Type="http://schemas.openxmlformats.org/officeDocument/2006/relationships/image" Target="../media/image11.png"/><Relationship Id="rId19" Type="http://schemas.openxmlformats.org/officeDocument/2006/relationships/image" Target="../media/image26.svg"/><Relationship Id="rId18" Type="http://schemas.openxmlformats.org/officeDocument/2006/relationships/image" Target="../media/image25.png"/><Relationship Id="rId17" Type="http://schemas.openxmlformats.org/officeDocument/2006/relationships/image" Target="../media/image4.svg"/><Relationship Id="rId16" Type="http://schemas.openxmlformats.org/officeDocument/2006/relationships/image" Target="../media/image24.png"/><Relationship Id="rId15" Type="http://schemas.openxmlformats.org/officeDocument/2006/relationships/image" Target="../media/image23.svg"/><Relationship Id="rId14" Type="http://schemas.openxmlformats.org/officeDocument/2006/relationships/image" Target="../media/image22.png"/><Relationship Id="rId13" Type="http://schemas.openxmlformats.org/officeDocument/2006/relationships/image" Target="../media/image21.svg"/><Relationship Id="rId12" Type="http://schemas.openxmlformats.org/officeDocument/2006/relationships/image" Target="../media/image20.png"/><Relationship Id="rId11" Type="http://schemas.openxmlformats.org/officeDocument/2006/relationships/image" Target="../media/image6.svg"/><Relationship Id="rId10" Type="http://schemas.openxmlformats.org/officeDocument/2006/relationships/image" Target="../media/image19.png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tags" Target="../tags/tag29.xml"/><Relationship Id="rId7" Type="http://schemas.openxmlformats.org/officeDocument/2006/relationships/tags" Target="../tags/tag28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4" Type="http://schemas.openxmlformats.org/officeDocument/2006/relationships/notesSlide" Target="../notesSlides/notesSlide5.xml"/><Relationship Id="rId23" Type="http://schemas.openxmlformats.org/officeDocument/2006/relationships/slideLayout" Target="../slideLayouts/slideLayout12.xml"/><Relationship Id="rId22" Type="http://schemas.openxmlformats.org/officeDocument/2006/relationships/tags" Target="../tags/tag39.xml"/><Relationship Id="rId21" Type="http://schemas.openxmlformats.org/officeDocument/2006/relationships/tags" Target="../tags/tag38.xml"/><Relationship Id="rId20" Type="http://schemas.openxmlformats.org/officeDocument/2006/relationships/image" Target="../media/image32.svg"/><Relationship Id="rId2" Type="http://schemas.openxmlformats.org/officeDocument/2006/relationships/tags" Target="../tags/tag25.xml"/><Relationship Id="rId19" Type="http://schemas.openxmlformats.org/officeDocument/2006/relationships/image" Target="../media/image31.png"/><Relationship Id="rId18" Type="http://schemas.openxmlformats.org/officeDocument/2006/relationships/tags" Target="../tags/tag37.xml"/><Relationship Id="rId17" Type="http://schemas.openxmlformats.org/officeDocument/2006/relationships/tags" Target="../tags/tag36.xml"/><Relationship Id="rId16" Type="http://schemas.openxmlformats.org/officeDocument/2006/relationships/tags" Target="../tags/tag35.xml"/><Relationship Id="rId15" Type="http://schemas.openxmlformats.org/officeDocument/2006/relationships/tags" Target="../tags/tag34.xml"/><Relationship Id="rId14" Type="http://schemas.openxmlformats.org/officeDocument/2006/relationships/tags" Target="../tags/tag33.xml"/><Relationship Id="rId13" Type="http://schemas.openxmlformats.org/officeDocument/2006/relationships/image" Target="../media/image6.svg"/><Relationship Id="rId12" Type="http://schemas.openxmlformats.org/officeDocument/2006/relationships/image" Target="../media/image19.png"/><Relationship Id="rId11" Type="http://schemas.openxmlformats.org/officeDocument/2006/relationships/tags" Target="../tags/tag32.xml"/><Relationship Id="rId10" Type="http://schemas.openxmlformats.org/officeDocument/2006/relationships/tags" Target="../tags/tag31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4.jpeg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image" Target="../media/image33.jpeg"/><Relationship Id="rId3" Type="http://schemas.openxmlformats.org/officeDocument/2006/relationships/tags" Target="../tags/tag41.xml"/><Relationship Id="rId24" Type="http://schemas.openxmlformats.org/officeDocument/2006/relationships/notesSlide" Target="../notesSlides/notesSlide6.xml"/><Relationship Id="rId23" Type="http://schemas.openxmlformats.org/officeDocument/2006/relationships/slideLayout" Target="../slideLayouts/slideLayout12.xml"/><Relationship Id="rId22" Type="http://schemas.openxmlformats.org/officeDocument/2006/relationships/tags" Target="../tags/tag55.xml"/><Relationship Id="rId21" Type="http://schemas.openxmlformats.org/officeDocument/2006/relationships/tags" Target="../tags/tag54.xml"/><Relationship Id="rId20" Type="http://schemas.openxmlformats.org/officeDocument/2006/relationships/image" Target="../media/image37.svg"/><Relationship Id="rId2" Type="http://schemas.openxmlformats.org/officeDocument/2006/relationships/tags" Target="../tags/tag40.xml"/><Relationship Id="rId19" Type="http://schemas.openxmlformats.org/officeDocument/2006/relationships/image" Target="../media/image36.png"/><Relationship Id="rId18" Type="http://schemas.openxmlformats.org/officeDocument/2006/relationships/tags" Target="../tags/tag53.xml"/><Relationship Id="rId17" Type="http://schemas.openxmlformats.org/officeDocument/2006/relationships/tags" Target="../tags/tag52.xml"/><Relationship Id="rId16" Type="http://schemas.openxmlformats.org/officeDocument/2006/relationships/tags" Target="../tags/tag51.xml"/><Relationship Id="rId15" Type="http://schemas.openxmlformats.org/officeDocument/2006/relationships/tags" Target="../tags/tag50.xml"/><Relationship Id="rId14" Type="http://schemas.openxmlformats.org/officeDocument/2006/relationships/image" Target="../media/image35.jpeg"/><Relationship Id="rId13" Type="http://schemas.openxmlformats.org/officeDocument/2006/relationships/tags" Target="../tags/tag49.xml"/><Relationship Id="rId12" Type="http://schemas.openxmlformats.org/officeDocument/2006/relationships/tags" Target="../tags/tag48.xml"/><Relationship Id="rId11" Type="http://schemas.openxmlformats.org/officeDocument/2006/relationships/tags" Target="../tags/tag47.xml"/><Relationship Id="rId10" Type="http://schemas.openxmlformats.org/officeDocument/2006/relationships/tags" Target="../tags/tag46.xml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61.xml"/><Relationship Id="rId8" Type="http://schemas.openxmlformats.org/officeDocument/2006/relationships/tags" Target="../tags/tag60.xml"/><Relationship Id="rId7" Type="http://schemas.openxmlformats.org/officeDocument/2006/relationships/tags" Target="../tags/tag59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4" Type="http://schemas.openxmlformats.org/officeDocument/2006/relationships/notesSlide" Target="../notesSlides/notesSlide7.xml"/><Relationship Id="rId23" Type="http://schemas.openxmlformats.org/officeDocument/2006/relationships/slideLayout" Target="../slideLayouts/slideLayout12.xml"/><Relationship Id="rId22" Type="http://schemas.openxmlformats.org/officeDocument/2006/relationships/tags" Target="../tags/tag70.xml"/><Relationship Id="rId21" Type="http://schemas.openxmlformats.org/officeDocument/2006/relationships/tags" Target="../tags/tag69.xml"/><Relationship Id="rId20" Type="http://schemas.openxmlformats.org/officeDocument/2006/relationships/image" Target="../media/image43.svg"/><Relationship Id="rId2" Type="http://schemas.openxmlformats.org/officeDocument/2006/relationships/tags" Target="../tags/tag56.xml"/><Relationship Id="rId19" Type="http://schemas.openxmlformats.org/officeDocument/2006/relationships/image" Target="../media/image42.png"/><Relationship Id="rId18" Type="http://schemas.openxmlformats.org/officeDocument/2006/relationships/tags" Target="../tags/tag68.xml"/><Relationship Id="rId17" Type="http://schemas.openxmlformats.org/officeDocument/2006/relationships/tags" Target="../tags/tag67.xml"/><Relationship Id="rId16" Type="http://schemas.openxmlformats.org/officeDocument/2006/relationships/tags" Target="../tags/tag66.xml"/><Relationship Id="rId15" Type="http://schemas.openxmlformats.org/officeDocument/2006/relationships/tags" Target="../tags/tag65.xml"/><Relationship Id="rId14" Type="http://schemas.openxmlformats.org/officeDocument/2006/relationships/tags" Target="../tags/tag64.xml"/><Relationship Id="rId13" Type="http://schemas.openxmlformats.org/officeDocument/2006/relationships/image" Target="../media/image41.svg"/><Relationship Id="rId12" Type="http://schemas.openxmlformats.org/officeDocument/2006/relationships/image" Target="../media/image40.png"/><Relationship Id="rId11" Type="http://schemas.openxmlformats.org/officeDocument/2006/relationships/tags" Target="../tags/tag63.xml"/><Relationship Id="rId10" Type="http://schemas.openxmlformats.org/officeDocument/2006/relationships/tags" Target="../tags/tag62.xml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50.jpeg"/><Relationship Id="rId7" Type="http://schemas.openxmlformats.org/officeDocument/2006/relationships/image" Target="../media/image49.svg"/><Relationship Id="rId6" Type="http://schemas.openxmlformats.org/officeDocument/2006/relationships/image" Target="../media/image48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0" Type="http://schemas.openxmlformats.org/officeDocument/2006/relationships/notesSlide" Target="../notesSlides/notesSlide8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76.xml"/><Relationship Id="rId8" Type="http://schemas.openxmlformats.org/officeDocument/2006/relationships/tags" Target="../tags/tag75.xml"/><Relationship Id="rId7" Type="http://schemas.openxmlformats.org/officeDocument/2006/relationships/tags" Target="../tags/tag74.xml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4" Type="http://schemas.openxmlformats.org/officeDocument/2006/relationships/notesSlide" Target="../notesSlides/notesSlide9.xml"/><Relationship Id="rId23" Type="http://schemas.openxmlformats.org/officeDocument/2006/relationships/slideLayout" Target="../slideLayouts/slideLayout12.xml"/><Relationship Id="rId22" Type="http://schemas.openxmlformats.org/officeDocument/2006/relationships/tags" Target="../tags/tag85.xml"/><Relationship Id="rId21" Type="http://schemas.openxmlformats.org/officeDocument/2006/relationships/tags" Target="../tags/tag84.xml"/><Relationship Id="rId20" Type="http://schemas.openxmlformats.org/officeDocument/2006/relationships/image" Target="../media/image56.svg"/><Relationship Id="rId2" Type="http://schemas.openxmlformats.org/officeDocument/2006/relationships/tags" Target="../tags/tag71.xml"/><Relationship Id="rId19" Type="http://schemas.openxmlformats.org/officeDocument/2006/relationships/image" Target="../media/image55.png"/><Relationship Id="rId18" Type="http://schemas.openxmlformats.org/officeDocument/2006/relationships/tags" Target="../tags/tag83.xml"/><Relationship Id="rId17" Type="http://schemas.openxmlformats.org/officeDocument/2006/relationships/tags" Target="../tags/tag82.xml"/><Relationship Id="rId16" Type="http://schemas.openxmlformats.org/officeDocument/2006/relationships/tags" Target="../tags/tag81.xml"/><Relationship Id="rId15" Type="http://schemas.openxmlformats.org/officeDocument/2006/relationships/tags" Target="../tags/tag80.xml"/><Relationship Id="rId14" Type="http://schemas.openxmlformats.org/officeDocument/2006/relationships/tags" Target="../tags/tag79.xml"/><Relationship Id="rId13" Type="http://schemas.openxmlformats.org/officeDocument/2006/relationships/image" Target="../media/image54.svg"/><Relationship Id="rId12" Type="http://schemas.openxmlformats.org/officeDocument/2006/relationships/image" Target="../media/image53.png"/><Relationship Id="rId11" Type="http://schemas.openxmlformats.org/officeDocument/2006/relationships/tags" Target="../tags/tag78.xml"/><Relationship Id="rId10" Type="http://schemas.openxmlformats.org/officeDocument/2006/relationships/tags" Target="../tags/tag77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0" y="2413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4800" b="1" i="0" u="none" strike="noStrike">
                <a:solidFill>
                  <a:srgbClr val="FFFFFF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焕视</a:t>
            </a:r>
            <a:r>
              <a:rPr lang="en-US" sz="4800" b="1" i="0" u="none" strike="noStrike">
                <a:solidFill>
                  <a:srgbClr val="FFFFFF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RAG知识库</a:t>
            </a:r>
            <a:endParaRPr lang="en-US" sz="4800" b="1" i="0" u="none" strike="noStrike">
              <a:solidFill>
                <a:srgbClr val="FFFFFF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0" y="3556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0" i="0" u="none" strike="noStrike" spc="200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安全可控的</a:t>
            </a:r>
            <a:r>
              <a:rPr lang="zh-CN" altLang="en-US" sz="2800" b="0" i="0" u="none" strike="noStrike" spc="200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政企</a:t>
            </a:r>
            <a:r>
              <a:rPr lang="en-US" sz="2800" b="0" i="0" u="none" strike="noStrike" spc="200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知识中枢</a:t>
            </a:r>
            <a:endParaRPr lang="en-US" sz="2800" b="0" i="0" u="none" strike="noStrike" spc="200">
              <a:solidFill>
                <a:srgbClr val="D4AF37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5334000" y="4572000"/>
            <a:ext cx="1524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6" name="AutoShape 4"/>
          <p:cNvSpPr/>
          <p:nvPr/>
        </p:nvSpPr>
        <p:spPr>
          <a:xfrm>
            <a:off x="0" y="5892165"/>
            <a:ext cx="12192000" cy="44577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1600" b="0" i="0" u="none" strike="noStrike" spc="200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焕视智能科技</a:t>
            </a:r>
            <a:r>
              <a:rPr lang="en-US" altLang="zh-CN" sz="1600" b="0" i="0" u="none" strike="noStrike" spc="200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（</a:t>
            </a:r>
            <a:r>
              <a:rPr lang="zh-CN" altLang="en-US" sz="1600" b="0" i="0" u="none" strike="noStrike" spc="200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苏州</a:t>
            </a:r>
            <a:r>
              <a:rPr lang="en-US" altLang="zh-CN" sz="1600" b="0" i="0" u="none" strike="noStrike" spc="200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）</a:t>
            </a:r>
            <a:r>
              <a:rPr lang="zh-CN" altLang="en-US" sz="1600" b="0" i="0" u="none" strike="noStrike" spc="200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有限公司</a:t>
            </a:r>
            <a:endParaRPr lang="zh-CN" altLang="en-US" sz="1600" b="0" i="0" u="none" strike="noStrike" spc="200">
              <a:solidFill>
                <a:srgbClr val="D4AF37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06 内外知识智能切换，灵活可控</a:t>
            </a:r>
            <a:endParaRPr lang="en-US" sz="32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支持</a:t>
            </a: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内部私有知识库检索 / 外部互联网搜索</a:t>
            </a: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一键切换，并可按角色、部门、场景精细化管控，兼顾对内知识安全与对外扩展能力，打造全方位的智能知识服务体系。</a:t>
            </a:r>
            <a:endParaRPr lang="en-US" sz="1600" b="0" i="0" u="none" strike="noStrike">
              <a:solidFill>
                <a:schemeClr val="tx1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762000" y="2540000"/>
            <a:ext cx="3302000" cy="3240405"/>
          </a:xfrm>
          <a:prstGeom prst="roundRect">
            <a:avLst>
              <a:gd name="adj" fmla="val 48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03200" dist="50800" dir="5400000" algn="tl" rotWithShape="0">
              <a:srgbClr val="000000">
                <a:alpha val="9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3000" y="2921000"/>
            <a:ext cx="711200" cy="7112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6"/>
            </p:custDataLst>
          </p:nvPr>
        </p:nvSpPr>
        <p:spPr>
          <a:xfrm>
            <a:off x="1143000" y="39370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对内查询 · 安全闭环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1025525" y="4572000"/>
            <a:ext cx="28067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员工可快速检索内部规章制度、技术文档与项目经验，通过私有化部署保证核心信息资产的绝对安全。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4445000" y="2540000"/>
            <a:ext cx="3302000" cy="3240405"/>
          </a:xfrm>
          <a:prstGeom prst="roundRect">
            <a:avLst>
              <a:gd name="adj" fmla="val 48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03200" dist="50800" dir="5400000" algn="tl" rotWithShape="0">
              <a:srgbClr val="000000">
                <a:alpha val="9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26000" y="2921000"/>
            <a:ext cx="711200" cy="711200"/>
          </a:xfrm>
          <a:prstGeom prst="rect">
            <a:avLst/>
          </a:prstGeom>
        </p:spPr>
      </p:pic>
      <p:sp>
        <p:nvSpPr>
          <p:cNvPr id="11" name="AutoShape 11"/>
          <p:cNvSpPr/>
          <p:nvPr>
            <p:custDataLst>
              <p:tags r:id="rId12"/>
            </p:custDataLst>
          </p:nvPr>
        </p:nvSpPr>
        <p:spPr>
          <a:xfrm>
            <a:off x="4826000" y="39370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对外调研 · 信息扩展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12" name="AutoShape 12"/>
          <p:cNvSpPr/>
          <p:nvPr>
            <p:custDataLst>
              <p:tags r:id="rId13"/>
            </p:custDataLst>
          </p:nvPr>
        </p:nvSpPr>
        <p:spPr>
          <a:xfrm>
            <a:off x="4664075" y="4572000"/>
            <a:ext cx="2851785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市场与研发人员可一键开启全网搜索，实时获取竞品分析数据、前沿行业动态与技术趋势，辅助科学决策。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>
            <p:custDataLst>
              <p:tags r:id="rId14"/>
            </p:custDataLst>
          </p:nvPr>
        </p:nvSpPr>
        <p:spPr>
          <a:xfrm>
            <a:off x="8128000" y="2540000"/>
            <a:ext cx="3302000" cy="3241040"/>
          </a:xfrm>
          <a:prstGeom prst="roundRect">
            <a:avLst>
              <a:gd name="adj" fmla="val 48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03200" dist="50800" dir="5400000" algn="tl" rotWithShape="0">
              <a:srgbClr val="000000">
                <a:alpha val="9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509000" y="2921000"/>
            <a:ext cx="711200" cy="711200"/>
          </a:xfrm>
          <a:prstGeom prst="rect">
            <a:avLst/>
          </a:prstGeom>
        </p:spPr>
      </p:pic>
      <p:sp>
        <p:nvSpPr>
          <p:cNvPr id="15" name="AutoShape 15"/>
          <p:cNvSpPr/>
          <p:nvPr>
            <p:custDataLst>
              <p:tags r:id="rId18"/>
            </p:custDataLst>
          </p:nvPr>
        </p:nvSpPr>
        <p:spPr>
          <a:xfrm>
            <a:off x="8509000" y="39370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权限管控 · 灵活配置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16" name="AutoShape 16"/>
          <p:cNvSpPr/>
          <p:nvPr>
            <p:custDataLst>
              <p:tags r:id="rId19"/>
            </p:custDataLst>
          </p:nvPr>
        </p:nvSpPr>
        <p:spPr>
          <a:xfrm>
            <a:off x="8359140" y="4572000"/>
            <a:ext cx="2875915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支持按角色、部门或具体业务场景进行精细化权限配置，定义特定人员的可用知识库范围，实现业务与安全的平衡。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07 多角色分级权限管控，精细化安全管理</a:t>
            </a:r>
            <a:endParaRPr lang="en-US" sz="32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4605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支持</a:t>
            </a: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多角色、多级组织、细粒度权限</a:t>
            </a: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（管理员/编辑/只读/涉密权限等），实现按人、按部门、按知识库的多维隔离管控，完美契合政企单位权责分离与数据安全的核心原则。</a:t>
            </a:r>
            <a:endParaRPr lang="en-US" sz="1600" b="0" i="0" u="none" strike="noStrike">
              <a:solidFill>
                <a:schemeClr val="tx1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762000" y="2540000"/>
            <a:ext cx="3302000" cy="2794000"/>
          </a:xfrm>
          <a:prstGeom prst="roundRect">
            <a:avLst>
              <a:gd name="adj" fmla="val 545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03200" dist="762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1016000" y="2857500"/>
            <a:ext cx="711200" cy="711200"/>
          </a:xfrm>
          <a:prstGeom prst="ellipse">
            <a:avLst/>
          </a:prstGeom>
          <a:solidFill>
            <a:srgbClr val="D4AF37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9200" y="30607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1905000" y="2946400"/>
            <a:ext cx="1905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角色定义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1016000" y="3810000"/>
            <a:ext cx="279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支持自定义不同角色的权限范围，灵活适配政企多样化的组织管理架构，精准匹配各类人员的业务权责配置需求。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0" name="AutoShape 10"/>
          <p:cNvSpPr/>
          <p:nvPr>
            <p:custDataLst>
              <p:tags r:id="rId9"/>
            </p:custDataLst>
          </p:nvPr>
        </p:nvSpPr>
        <p:spPr>
          <a:xfrm>
            <a:off x="4445000" y="2540000"/>
            <a:ext cx="3302000" cy="2794000"/>
          </a:xfrm>
          <a:prstGeom prst="roundRect">
            <a:avLst>
              <a:gd name="adj" fmla="val 545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03200" dist="762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1" name="AutoShape 11"/>
          <p:cNvSpPr/>
          <p:nvPr>
            <p:custDataLst>
              <p:tags r:id="rId10"/>
            </p:custDataLst>
          </p:nvPr>
        </p:nvSpPr>
        <p:spPr>
          <a:xfrm>
            <a:off x="4699000" y="2857500"/>
            <a:ext cx="711200" cy="711200"/>
          </a:xfrm>
          <a:prstGeom prst="ellipse">
            <a:avLst/>
          </a:prstGeom>
          <a:solidFill>
            <a:srgbClr val="D4AF37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902200" y="30607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4"/>
            </p:custDataLst>
          </p:nvPr>
        </p:nvSpPr>
        <p:spPr>
          <a:xfrm>
            <a:off x="5588000" y="2946400"/>
            <a:ext cx="1905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组织隔离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>
            <p:custDataLst>
              <p:tags r:id="rId15"/>
            </p:custDataLst>
          </p:nvPr>
        </p:nvSpPr>
        <p:spPr>
          <a:xfrm>
            <a:off x="4699000" y="3810000"/>
            <a:ext cx="279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基于多级组织架构，严格实现不同部门、团队间的数据与知识库相互独立隔离，有效保障跨部门协作时的数据安全边界。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5" name="AutoShape 15"/>
          <p:cNvSpPr/>
          <p:nvPr>
            <p:custDataLst>
              <p:tags r:id="rId16"/>
            </p:custDataLst>
          </p:nvPr>
        </p:nvSpPr>
        <p:spPr>
          <a:xfrm>
            <a:off x="8128000" y="2540000"/>
            <a:ext cx="3302000" cy="2794000"/>
          </a:xfrm>
          <a:prstGeom prst="roundRect">
            <a:avLst>
              <a:gd name="adj" fmla="val 545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03200" dist="762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6" name="AutoShape 16"/>
          <p:cNvSpPr/>
          <p:nvPr>
            <p:custDataLst>
              <p:tags r:id="rId17"/>
            </p:custDataLst>
          </p:nvPr>
        </p:nvSpPr>
        <p:spPr>
          <a:xfrm>
            <a:off x="8382000" y="2857500"/>
            <a:ext cx="711200" cy="711200"/>
          </a:xfrm>
          <a:prstGeom prst="ellipse">
            <a:avLst/>
          </a:prstGeom>
          <a:solidFill>
            <a:srgbClr val="D4AF37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585200" y="30607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21"/>
            </p:custDataLst>
          </p:nvPr>
        </p:nvSpPr>
        <p:spPr>
          <a:xfrm>
            <a:off x="9271000" y="2946400"/>
            <a:ext cx="1905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涉密管控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9" name="AutoShape 19"/>
          <p:cNvSpPr/>
          <p:nvPr>
            <p:custDataLst>
              <p:tags r:id="rId22"/>
            </p:custDataLst>
          </p:nvPr>
        </p:nvSpPr>
        <p:spPr>
          <a:xfrm>
            <a:off x="8382000" y="3810000"/>
            <a:ext cx="279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针对核心涉密知识库设置双重访问门槛，严格限制敏感信息的查阅、下载与流转路径，全方位满足政企合规性与安全性要求。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08 全维度日志审计，满足等保合规要求</a:t>
            </a:r>
            <a:endParaRPr lang="en-US" sz="32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完整记录</a:t>
            </a: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操作日志、审核日志、导出日志、访问日志</a:t>
            </a: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，全程可追溯、可审计、可导出留痕，严格满足等级保护、安全审计、责任追溯要求。</a:t>
            </a:r>
            <a:endParaRPr lang="en-US" sz="1600" b="0" i="0" u="none" strike="noStrike">
              <a:solidFill>
                <a:schemeClr val="tx1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762000" y="2413000"/>
            <a:ext cx="5207000" cy="1651000"/>
          </a:xfrm>
          <a:prstGeom prst="roundRect">
            <a:avLst>
              <a:gd name="adj" fmla="val 923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50800" dir="2700000" algn="tl" rotWithShape="0">
              <a:srgbClr val="000000">
                <a:alpha val="9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1016000" y="2730500"/>
            <a:ext cx="1016000" cy="1016000"/>
          </a:xfrm>
          <a:prstGeom prst="ellipse">
            <a:avLst/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70000" y="2984500"/>
            <a:ext cx="508000" cy="5080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2286000" y="2667000"/>
            <a:ext cx="342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操作日志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2286000" y="3175000"/>
            <a:ext cx="342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精准记录用户在系统内的每一次增删改查（CRUD）操作行为，为后续的行为分析提供基础数据支撑。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10" name="AutoShape 10"/>
          <p:cNvSpPr/>
          <p:nvPr>
            <p:custDataLst>
              <p:tags r:id="rId9"/>
            </p:custDataLst>
          </p:nvPr>
        </p:nvSpPr>
        <p:spPr>
          <a:xfrm>
            <a:off x="6223000" y="2413000"/>
            <a:ext cx="5207000" cy="1651000"/>
          </a:xfrm>
          <a:prstGeom prst="roundRect">
            <a:avLst>
              <a:gd name="adj" fmla="val 923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50800" dir="2700000" algn="tl" rotWithShape="0">
              <a:srgbClr val="000000">
                <a:alpha val="9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1" name="AutoShape 11"/>
          <p:cNvSpPr/>
          <p:nvPr>
            <p:custDataLst>
              <p:tags r:id="rId10"/>
            </p:custDataLst>
          </p:nvPr>
        </p:nvSpPr>
        <p:spPr>
          <a:xfrm>
            <a:off x="6477000" y="2730500"/>
            <a:ext cx="1016000" cy="1016000"/>
          </a:xfrm>
          <a:prstGeom prst="ellipse">
            <a:avLst/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31000" y="2984500"/>
            <a:ext cx="508000" cy="5080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4"/>
            </p:custDataLst>
          </p:nvPr>
        </p:nvSpPr>
        <p:spPr>
          <a:xfrm>
            <a:off x="7747000" y="2667000"/>
            <a:ext cx="342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审核日志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14" name="AutoShape 14"/>
          <p:cNvSpPr/>
          <p:nvPr>
            <p:custDataLst>
              <p:tags r:id="rId15"/>
            </p:custDataLst>
          </p:nvPr>
        </p:nvSpPr>
        <p:spPr>
          <a:xfrm>
            <a:off x="7747000" y="3175000"/>
            <a:ext cx="342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完整留存内容审核的全生命周期记录，包括审核人、审核时间、审核结果及修改意见，确保审核流程合规透明。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5" name="AutoShape 15"/>
          <p:cNvSpPr/>
          <p:nvPr>
            <p:custDataLst>
              <p:tags r:id="rId16"/>
            </p:custDataLst>
          </p:nvPr>
        </p:nvSpPr>
        <p:spPr>
          <a:xfrm>
            <a:off x="762000" y="4318000"/>
            <a:ext cx="5207000" cy="1651000"/>
          </a:xfrm>
          <a:prstGeom prst="roundRect">
            <a:avLst>
              <a:gd name="adj" fmla="val 923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50800" dir="2700000" algn="tl" rotWithShape="0">
              <a:srgbClr val="000000">
                <a:alpha val="9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6" name="AutoShape 16"/>
          <p:cNvSpPr/>
          <p:nvPr>
            <p:custDataLst>
              <p:tags r:id="rId17"/>
            </p:custDataLst>
          </p:nvPr>
        </p:nvSpPr>
        <p:spPr>
          <a:xfrm>
            <a:off x="1016000" y="4635500"/>
            <a:ext cx="1016000" cy="1016000"/>
          </a:xfrm>
          <a:prstGeom prst="ellipse">
            <a:avLst/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270000" y="4889500"/>
            <a:ext cx="508000" cy="5080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21"/>
            </p:custDataLst>
          </p:nvPr>
        </p:nvSpPr>
        <p:spPr>
          <a:xfrm>
            <a:off x="2286000" y="4572000"/>
            <a:ext cx="342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导出日志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19" name="AutoShape 19"/>
          <p:cNvSpPr/>
          <p:nvPr>
            <p:custDataLst>
              <p:tags r:id="rId22"/>
            </p:custDataLst>
          </p:nvPr>
        </p:nvSpPr>
        <p:spPr>
          <a:xfrm>
            <a:off x="2286000" y="5080000"/>
            <a:ext cx="342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实时监控所有敏感数据的导出行为，记录导出文件的类型、大小及接收终端，有效防止内部数据泄露风险。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20" name="AutoShape 20"/>
          <p:cNvSpPr/>
          <p:nvPr>
            <p:custDataLst>
              <p:tags r:id="rId23"/>
            </p:custDataLst>
          </p:nvPr>
        </p:nvSpPr>
        <p:spPr>
          <a:xfrm>
            <a:off x="6223000" y="4318000"/>
            <a:ext cx="5207000" cy="1651000"/>
          </a:xfrm>
          <a:prstGeom prst="roundRect">
            <a:avLst>
              <a:gd name="adj" fmla="val 923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50800" dir="2700000" algn="tl" rotWithShape="0">
              <a:srgbClr val="000000">
                <a:alpha val="9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21" name="AutoShape 21"/>
          <p:cNvSpPr/>
          <p:nvPr>
            <p:custDataLst>
              <p:tags r:id="rId24"/>
            </p:custDataLst>
          </p:nvPr>
        </p:nvSpPr>
        <p:spPr>
          <a:xfrm>
            <a:off x="6477000" y="4635500"/>
            <a:ext cx="1016000" cy="1016000"/>
          </a:xfrm>
          <a:prstGeom prst="ellipse">
            <a:avLst/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22" name="Picture 22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731000" y="4889500"/>
            <a:ext cx="508000" cy="508000"/>
          </a:xfrm>
          <a:prstGeom prst="rect">
            <a:avLst/>
          </a:prstGeom>
        </p:spPr>
      </p:pic>
      <p:sp>
        <p:nvSpPr>
          <p:cNvPr id="23" name="AutoShape 23"/>
          <p:cNvSpPr/>
          <p:nvPr>
            <p:custDataLst>
              <p:tags r:id="rId28"/>
            </p:custDataLst>
          </p:nvPr>
        </p:nvSpPr>
        <p:spPr>
          <a:xfrm>
            <a:off x="7747000" y="4572000"/>
            <a:ext cx="342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访问日志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24" name="AutoShape 24"/>
          <p:cNvSpPr/>
          <p:nvPr>
            <p:custDataLst>
              <p:tags r:id="rId29"/>
            </p:custDataLst>
          </p:nvPr>
        </p:nvSpPr>
        <p:spPr>
          <a:xfrm>
            <a:off x="7747000" y="5080000"/>
            <a:ext cx="342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详细记录用户的系统登录时间、IP地址、访问路径及退出时间，完整还原用户的访问轨迹，实现行为可追溯。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09 全栈私有化部署 + 信创全面适配，完全自主可控</a:t>
            </a:r>
            <a:endParaRPr lang="en-US" sz="32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5207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支持纯内网私有化部署，深度兼容鲲鹏、麒麟、统信、ARM 等全栈信创环境。系统实现</a:t>
            </a: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无数据外溢、无外部依赖、无云绑定</a:t>
            </a: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，完美满足等保、分保及涉密审查要求，具备政企项目正式准入资质。</a:t>
            </a:r>
            <a:endParaRPr lang="en-US" sz="1600" b="0" i="0" u="none" strike="noStrike">
              <a:solidFill>
                <a:schemeClr val="tx1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762000" y="2667000"/>
            <a:ext cx="5207000" cy="1206500"/>
          </a:xfrm>
          <a:prstGeom prst="roundRect">
            <a:avLst>
              <a:gd name="adj" fmla="val 12631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1016000" y="2882900"/>
            <a:ext cx="762000" cy="762000"/>
          </a:xfrm>
          <a:prstGeom prst="ellipse">
            <a:avLst/>
          </a:prstGeom>
          <a:solidFill>
            <a:srgbClr val="D4AF37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93800" y="30607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2032000" y="2857500"/>
            <a:ext cx="3556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数据安全 · 物理隔离</a:t>
            </a:r>
            <a:endParaRPr lang="en-US" sz="16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2032000" y="3238500"/>
            <a:ext cx="377444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b="0" i="0" u="none" strike="noStrike">
                <a:solidFill>
                  <a:srgbClr val="77777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核心数据完全存储在企业内部服务器，切断外部网络连接，从源头彻底杜绝敏感数据泄露风险。</a:t>
            </a:r>
            <a:endParaRPr lang="en-US" b="0" i="0" u="none" strike="noStrike">
              <a:solidFill>
                <a:srgbClr val="777777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0" name="AutoShape 10"/>
          <p:cNvSpPr/>
          <p:nvPr>
            <p:custDataLst>
              <p:tags r:id="rId9"/>
            </p:custDataLst>
          </p:nvPr>
        </p:nvSpPr>
        <p:spPr>
          <a:xfrm>
            <a:off x="762000" y="4000500"/>
            <a:ext cx="5207000" cy="1206500"/>
          </a:xfrm>
          <a:prstGeom prst="roundRect">
            <a:avLst>
              <a:gd name="adj" fmla="val 12631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1" name="AutoShape 11"/>
          <p:cNvSpPr/>
          <p:nvPr>
            <p:custDataLst>
              <p:tags r:id="rId10"/>
            </p:custDataLst>
          </p:nvPr>
        </p:nvSpPr>
        <p:spPr>
          <a:xfrm>
            <a:off x="1016000" y="4216400"/>
            <a:ext cx="762000" cy="762000"/>
          </a:xfrm>
          <a:prstGeom prst="ellipse">
            <a:avLst/>
          </a:prstGeom>
          <a:solidFill>
            <a:srgbClr val="D4AF37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93800" y="43942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4"/>
            </p:custDataLst>
          </p:nvPr>
        </p:nvSpPr>
        <p:spPr>
          <a:xfrm>
            <a:off x="2032000" y="4191000"/>
            <a:ext cx="3556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自主可控 · 拒绝绑定</a:t>
            </a:r>
            <a:endParaRPr lang="en-US" sz="16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14" name="AutoShape 14"/>
          <p:cNvSpPr/>
          <p:nvPr>
            <p:custDataLst>
              <p:tags r:id="rId15"/>
            </p:custDataLst>
          </p:nvPr>
        </p:nvSpPr>
        <p:spPr>
          <a:xfrm>
            <a:off x="2032000" y="4572000"/>
            <a:ext cx="377444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b="0" i="0" u="none" strike="noStrike">
                <a:solidFill>
                  <a:srgbClr val="77777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系统核心服务本地化运行，不依赖任何外部云厂商接口，架构稳定可靠，业务连续性完全由客户掌控。</a:t>
            </a:r>
            <a:endParaRPr lang="en-US" b="0" i="0" u="none" strike="noStrike">
              <a:solidFill>
                <a:srgbClr val="777777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5" name="AutoShape 15"/>
          <p:cNvSpPr/>
          <p:nvPr>
            <p:custDataLst>
              <p:tags r:id="rId16"/>
            </p:custDataLst>
          </p:nvPr>
        </p:nvSpPr>
        <p:spPr>
          <a:xfrm>
            <a:off x="762000" y="5334000"/>
            <a:ext cx="5207000" cy="1206500"/>
          </a:xfrm>
          <a:prstGeom prst="roundRect">
            <a:avLst>
              <a:gd name="adj" fmla="val 12631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6" name="AutoShape 16"/>
          <p:cNvSpPr/>
          <p:nvPr>
            <p:custDataLst>
              <p:tags r:id="rId17"/>
            </p:custDataLst>
          </p:nvPr>
        </p:nvSpPr>
        <p:spPr>
          <a:xfrm>
            <a:off x="1016000" y="5549900"/>
            <a:ext cx="762000" cy="762000"/>
          </a:xfrm>
          <a:prstGeom prst="ellipse">
            <a:avLst/>
          </a:prstGeom>
          <a:solidFill>
            <a:srgbClr val="D4AF37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93800" y="57277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21"/>
            </p:custDataLst>
          </p:nvPr>
        </p:nvSpPr>
        <p:spPr>
          <a:xfrm>
            <a:off x="2032000" y="5524500"/>
            <a:ext cx="3556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合规准入 · 全栈信创</a:t>
            </a:r>
            <a:endParaRPr lang="en-US" sz="16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19" name="AutoShape 19"/>
          <p:cNvSpPr/>
          <p:nvPr>
            <p:custDataLst>
              <p:tags r:id="rId22"/>
            </p:custDataLst>
          </p:nvPr>
        </p:nvSpPr>
        <p:spPr>
          <a:xfrm>
            <a:off x="2032000" y="5905500"/>
            <a:ext cx="3745865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b="0" i="0" u="none" strike="noStrike">
                <a:solidFill>
                  <a:srgbClr val="77777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全面适配国产软硬件生态体系，完美符合政企项目合规硬性指标，助力业务顺利落地。</a:t>
            </a:r>
            <a:endParaRPr lang="en-US" b="0" i="0" u="none" strike="noStrike">
              <a:solidFill>
                <a:srgbClr val="777777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23"/>
          <a:srcRect l="15110" r="15110"/>
          <a:stretch>
            <a:fillRect/>
          </a:stretch>
        </p:blipFill>
        <p:spPr>
          <a:xfrm>
            <a:off x="6223000" y="1816100"/>
            <a:ext cx="4953000" cy="4318000"/>
          </a:xfrm>
          <a:prstGeom prst="roundRect">
            <a:avLst>
              <a:gd name="adj" fmla="val 4705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317500" dist="76200" dir="2700000" algn="tl" rotWithShape="0">
              <a:srgbClr val="000000">
                <a:alpha val="15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10 完善备份恢复机制，保障数据高可用</a:t>
            </a:r>
            <a:endParaRPr lang="en-US" sz="32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提供知识库、向量库、系统配置、日志</a:t>
            </a: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一体化备份与恢复</a:t>
            </a: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，支持定时备份、异常回滚、灾难恢复，确保生产环境数据不丢失、系统稳定运行。</a:t>
            </a:r>
            <a:endParaRPr lang="en-US" sz="1600" b="0" i="0" u="none" strike="noStrike">
              <a:solidFill>
                <a:schemeClr val="tx1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762000" y="2413000"/>
            <a:ext cx="3302000" cy="3302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762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1143000" y="2794000"/>
            <a:ext cx="914400" cy="914400"/>
          </a:xfrm>
          <a:prstGeom prst="ellipse">
            <a:avLst/>
          </a:prstGeom>
          <a:solidFill>
            <a:srgbClr val="D4AF37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46200" y="2997200"/>
            <a:ext cx="508000" cy="5080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2286000" y="2921000"/>
            <a:ext cx="152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定时备份</a:t>
            </a:r>
            <a:endParaRPr lang="en-US" sz="20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1143000" y="3937000"/>
            <a:ext cx="2540000" cy="25400"/>
          </a:xfrm>
          <a:prstGeom prst="roundRect">
            <a:avLst>
              <a:gd name="adj" fmla="val 0"/>
            </a:avLst>
          </a:prstGeom>
          <a:solidFill>
            <a:srgbClr val="D4AF37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0" name="AutoShape 10"/>
          <p:cNvSpPr/>
          <p:nvPr>
            <p:custDataLst>
              <p:tags r:id="rId9"/>
            </p:custDataLst>
          </p:nvPr>
        </p:nvSpPr>
        <p:spPr>
          <a:xfrm>
            <a:off x="1143000" y="4254500"/>
            <a:ext cx="266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支持自动执行全量或增量备份策略，按周期持续保护核心数据资产，防患于未然。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>
            <p:custDataLst>
              <p:tags r:id="rId10"/>
            </p:custDataLst>
          </p:nvPr>
        </p:nvSpPr>
        <p:spPr>
          <a:xfrm>
            <a:off x="4445000" y="2413000"/>
            <a:ext cx="3302000" cy="3302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762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2" name="AutoShape 12"/>
          <p:cNvSpPr/>
          <p:nvPr>
            <p:custDataLst>
              <p:tags r:id="rId11"/>
            </p:custDataLst>
          </p:nvPr>
        </p:nvSpPr>
        <p:spPr>
          <a:xfrm>
            <a:off x="4826000" y="2794000"/>
            <a:ext cx="914400" cy="914400"/>
          </a:xfrm>
          <a:prstGeom prst="ellipse">
            <a:avLst/>
          </a:prstGeom>
          <a:solidFill>
            <a:srgbClr val="D4AF37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029200" y="2997200"/>
            <a:ext cx="508000" cy="5080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5"/>
            </p:custDataLst>
          </p:nvPr>
        </p:nvSpPr>
        <p:spPr>
          <a:xfrm>
            <a:off x="5969000" y="2921000"/>
            <a:ext cx="152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快速恢复</a:t>
            </a:r>
            <a:endParaRPr lang="en-US" sz="20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5" name="AutoShape 15"/>
          <p:cNvSpPr/>
          <p:nvPr>
            <p:custDataLst>
              <p:tags r:id="rId16"/>
            </p:custDataLst>
          </p:nvPr>
        </p:nvSpPr>
        <p:spPr>
          <a:xfrm>
            <a:off x="4826000" y="3937000"/>
            <a:ext cx="2540000" cy="25400"/>
          </a:xfrm>
          <a:prstGeom prst="roundRect">
            <a:avLst>
              <a:gd name="adj" fmla="val 0"/>
            </a:avLst>
          </a:prstGeom>
          <a:solidFill>
            <a:srgbClr val="D4AF37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6" name="AutoShape 16"/>
          <p:cNvSpPr/>
          <p:nvPr>
            <p:custDataLst>
              <p:tags r:id="rId17"/>
            </p:custDataLst>
          </p:nvPr>
        </p:nvSpPr>
        <p:spPr>
          <a:xfrm>
            <a:off x="4826000" y="4254500"/>
            <a:ext cx="266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支持一键回滚到指定历史时间点，大幅缩短故障恢复时长，最大限度减少业务中断带来的损失。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>
            <p:custDataLst>
              <p:tags r:id="rId18"/>
            </p:custDataLst>
          </p:nvPr>
        </p:nvSpPr>
        <p:spPr>
          <a:xfrm>
            <a:off x="8128000" y="2413000"/>
            <a:ext cx="3302000" cy="3302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762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8" name="AutoShape 18"/>
          <p:cNvSpPr/>
          <p:nvPr>
            <p:custDataLst>
              <p:tags r:id="rId19"/>
            </p:custDataLst>
          </p:nvPr>
        </p:nvSpPr>
        <p:spPr>
          <a:xfrm>
            <a:off x="8509000" y="2794000"/>
            <a:ext cx="914400" cy="914400"/>
          </a:xfrm>
          <a:prstGeom prst="ellipse">
            <a:avLst/>
          </a:prstGeom>
          <a:solidFill>
            <a:srgbClr val="D4AF37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9" name="Picture 19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712200" y="2997200"/>
            <a:ext cx="508000" cy="508000"/>
          </a:xfrm>
          <a:prstGeom prst="rect">
            <a:avLst/>
          </a:prstGeom>
        </p:spPr>
      </p:pic>
      <p:sp>
        <p:nvSpPr>
          <p:cNvPr id="20" name="AutoShape 20"/>
          <p:cNvSpPr/>
          <p:nvPr>
            <p:custDataLst>
              <p:tags r:id="rId23"/>
            </p:custDataLst>
          </p:nvPr>
        </p:nvSpPr>
        <p:spPr>
          <a:xfrm>
            <a:off x="9652000" y="2921000"/>
            <a:ext cx="152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灾难恢复</a:t>
            </a:r>
            <a:endParaRPr lang="en-US" sz="20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21" name="AutoShape 21"/>
          <p:cNvSpPr/>
          <p:nvPr>
            <p:custDataLst>
              <p:tags r:id="rId24"/>
            </p:custDataLst>
          </p:nvPr>
        </p:nvSpPr>
        <p:spPr>
          <a:xfrm>
            <a:off x="8509000" y="3937000"/>
            <a:ext cx="2540000" cy="25400"/>
          </a:xfrm>
          <a:prstGeom prst="roundRect">
            <a:avLst>
              <a:gd name="adj" fmla="val 0"/>
            </a:avLst>
          </a:prstGeom>
          <a:solidFill>
            <a:srgbClr val="D4AF37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22" name="AutoShape 22"/>
          <p:cNvSpPr/>
          <p:nvPr>
            <p:custDataLst>
              <p:tags r:id="rId25"/>
            </p:custDataLst>
          </p:nvPr>
        </p:nvSpPr>
        <p:spPr>
          <a:xfrm>
            <a:off x="8509000" y="4254500"/>
            <a:ext cx="266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制定多副本异地容灾与完善的灾备切换方案，从容应对服务器故障、机房断电等极端异常情况。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核心价值总结</a:t>
            </a:r>
            <a:endParaRPr lang="en-US" sz="32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1016000"/>
          </a:xfrm>
          <a:prstGeom prst="roundRect">
            <a:avLst>
              <a:gd name="adj" fmla="val 125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016000" y="15240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本系统</a:t>
            </a: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彻底超越开源工具范畴</a:t>
            </a: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，具备政企级</a:t>
            </a:r>
            <a:r>
              <a:rPr lang="en-US" sz="1600" b="1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安全性、合规性、稳定性、业务融合能力与可运维能力</a:t>
            </a: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，无试点风险、可直接进入</a:t>
            </a:r>
            <a:r>
              <a:rPr lang="en-US" sz="1600" b="1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生产环境、招投标、正式项目落地</a:t>
            </a: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，是真正面向企事业单位的</a:t>
            </a: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商用级 RAG 智能知识库平台</a:t>
            </a:r>
            <a:r>
              <a:rPr lang="en-US" sz="1600" b="0" i="0" u="none" strike="noStrike">
                <a:solidFill>
                  <a:srgbClr val="555555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。</a:t>
            </a:r>
            <a:endParaRPr lang="en-US" sz="1600">
              <a:latin typeface="黑体" charset="0"/>
              <a:ea typeface="黑体" charset="0"/>
              <a:cs typeface="黑体" charset="0"/>
            </a:endParaRPr>
          </a:p>
        </p:txBody>
      </p:sp>
      <p:sp>
        <p:nvSpPr>
          <p:cNvPr id="6" name="AutoShape 6"/>
          <p:cNvSpPr/>
          <p:nvPr>
            <p:custDataLst>
              <p:tags r:id="rId2"/>
            </p:custDataLst>
          </p:nvPr>
        </p:nvSpPr>
        <p:spPr>
          <a:xfrm>
            <a:off x="762000" y="2667000"/>
            <a:ext cx="5207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381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7" name="AutoShape 7"/>
          <p:cNvSpPr/>
          <p:nvPr>
            <p:custDataLst>
              <p:tags r:id="rId3"/>
            </p:custDataLst>
          </p:nvPr>
        </p:nvSpPr>
        <p:spPr>
          <a:xfrm>
            <a:off x="1016000" y="2984500"/>
            <a:ext cx="762000" cy="762000"/>
          </a:xfrm>
          <a:prstGeom prst="ellipse">
            <a:avLst/>
          </a:prstGeom>
          <a:solidFill>
            <a:srgbClr val="D4AF37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6500" y="3175000"/>
            <a:ext cx="381000" cy="3810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2032000" y="29210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安全性</a:t>
            </a:r>
            <a:endParaRPr lang="en-US" sz="1800" b="1" i="0" u="none" strike="noStrike">
              <a:solidFill>
                <a:srgbClr val="D4AF37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2032000" y="34290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支持私有化部署与细粒度权限管控，构建完整的防数据污染体系，确保企业核心资产万无一失。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>
            <p:custDataLst>
              <p:tags r:id="rId9"/>
            </p:custDataLst>
          </p:nvPr>
        </p:nvSpPr>
        <p:spPr>
          <a:xfrm>
            <a:off x="6223000" y="2667000"/>
            <a:ext cx="5207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381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2" name="AutoShape 12"/>
          <p:cNvSpPr/>
          <p:nvPr>
            <p:custDataLst>
              <p:tags r:id="rId10"/>
            </p:custDataLst>
          </p:nvPr>
        </p:nvSpPr>
        <p:spPr>
          <a:xfrm>
            <a:off x="6477000" y="2984500"/>
            <a:ext cx="762000" cy="762000"/>
          </a:xfrm>
          <a:prstGeom prst="ellipse">
            <a:avLst/>
          </a:prstGeom>
          <a:solidFill>
            <a:srgbClr val="D4AF37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67500" y="3175000"/>
            <a:ext cx="381000" cy="3810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4"/>
            </p:custDataLst>
          </p:nvPr>
        </p:nvSpPr>
        <p:spPr>
          <a:xfrm>
            <a:off x="7493000" y="29210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合规性</a:t>
            </a:r>
            <a:endParaRPr lang="en-US" sz="1800" b="1" i="0" u="none" strike="noStrike">
              <a:solidFill>
                <a:srgbClr val="D4AF37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15" name="AutoShape 15"/>
          <p:cNvSpPr/>
          <p:nvPr>
            <p:custDataLst>
              <p:tags r:id="rId15"/>
            </p:custDataLst>
          </p:nvPr>
        </p:nvSpPr>
        <p:spPr>
          <a:xfrm>
            <a:off x="7493000" y="34290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提供全链路日志审计功能，完美适配国产化信创环境，完全满足政企单位的严格合规与审计要求。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6" name="AutoShape 16"/>
          <p:cNvSpPr/>
          <p:nvPr>
            <p:custDataLst>
              <p:tags r:id="rId16"/>
            </p:custDataLst>
          </p:nvPr>
        </p:nvSpPr>
        <p:spPr>
          <a:xfrm>
            <a:off x="762000" y="4572000"/>
            <a:ext cx="5207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381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7" name="AutoShape 17"/>
          <p:cNvSpPr/>
          <p:nvPr>
            <p:custDataLst>
              <p:tags r:id="rId17"/>
            </p:custDataLst>
          </p:nvPr>
        </p:nvSpPr>
        <p:spPr>
          <a:xfrm>
            <a:off x="1016000" y="4889500"/>
            <a:ext cx="762000" cy="762000"/>
          </a:xfrm>
          <a:prstGeom prst="ellipse">
            <a:avLst/>
          </a:prstGeom>
          <a:solidFill>
            <a:srgbClr val="D4AF37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8" name="Picture 18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206500" y="5080000"/>
            <a:ext cx="381000" cy="381000"/>
          </a:xfrm>
          <a:prstGeom prst="rect">
            <a:avLst/>
          </a:prstGeom>
        </p:spPr>
      </p:pic>
      <p:sp>
        <p:nvSpPr>
          <p:cNvPr id="19" name="AutoShape 19"/>
          <p:cNvSpPr/>
          <p:nvPr>
            <p:custDataLst>
              <p:tags r:id="rId21"/>
            </p:custDataLst>
          </p:nvPr>
        </p:nvSpPr>
        <p:spPr>
          <a:xfrm>
            <a:off x="2032000" y="48260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实用性</a:t>
            </a:r>
            <a:endParaRPr lang="en-US" sz="1800" b="1" i="0" u="none" strike="noStrike">
              <a:solidFill>
                <a:srgbClr val="D4AF37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20" name="AutoShape 20"/>
          <p:cNvSpPr/>
          <p:nvPr>
            <p:custDataLst>
              <p:tags r:id="rId22"/>
            </p:custDataLst>
          </p:nvPr>
        </p:nvSpPr>
        <p:spPr>
          <a:xfrm>
            <a:off x="2032000" y="53340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无缝对接现有业务系统，兼容多格式文档解析，无需复杂的数据迁移即可快速部署，即刻创造业务价值。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21" name="AutoShape 21"/>
          <p:cNvSpPr/>
          <p:nvPr>
            <p:custDataLst>
              <p:tags r:id="rId23"/>
            </p:custDataLst>
          </p:nvPr>
        </p:nvSpPr>
        <p:spPr>
          <a:xfrm>
            <a:off x="6223000" y="4572000"/>
            <a:ext cx="5207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381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22" name="AutoShape 22"/>
          <p:cNvSpPr/>
          <p:nvPr>
            <p:custDataLst>
              <p:tags r:id="rId24"/>
            </p:custDataLst>
          </p:nvPr>
        </p:nvSpPr>
        <p:spPr>
          <a:xfrm>
            <a:off x="6477000" y="4889500"/>
            <a:ext cx="762000" cy="762000"/>
          </a:xfrm>
          <a:prstGeom prst="ellipse">
            <a:avLst/>
          </a:prstGeom>
          <a:solidFill>
            <a:srgbClr val="D4AF37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23" name="Picture 23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667500" y="5080000"/>
            <a:ext cx="381000" cy="381000"/>
          </a:xfrm>
          <a:prstGeom prst="rect">
            <a:avLst/>
          </a:prstGeom>
        </p:spPr>
      </p:pic>
      <p:sp>
        <p:nvSpPr>
          <p:cNvPr id="24" name="AutoShape 24"/>
          <p:cNvSpPr/>
          <p:nvPr>
            <p:custDataLst>
              <p:tags r:id="rId28"/>
            </p:custDataLst>
          </p:nvPr>
        </p:nvSpPr>
        <p:spPr>
          <a:xfrm>
            <a:off x="7493000" y="48260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可靠性</a:t>
            </a:r>
            <a:endParaRPr lang="en-US" sz="1800" b="1" i="0" u="none" strike="noStrike">
              <a:solidFill>
                <a:srgbClr val="D4AF37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25" name="AutoShape 25"/>
          <p:cNvSpPr/>
          <p:nvPr>
            <p:custDataLst>
              <p:tags r:id="rId29"/>
            </p:custDataLst>
          </p:nvPr>
        </p:nvSpPr>
        <p:spPr>
          <a:xfrm>
            <a:off x="7493000" y="53340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内置完善的自动化备份与故障恢复机制，支持高可用集群部署，全方位保障企业知识库的业务连续性。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知识库</a:t>
            </a:r>
            <a:r>
              <a:rPr lang="zh-CN" alt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案例</a:t>
            </a:r>
            <a:endParaRPr lang="zh-CN" altLang="en-US" sz="32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70" y="1321435"/>
            <a:ext cx="8941435" cy="44831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930" y="2477770"/>
            <a:ext cx="8697595" cy="43802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7115" y="3128645"/>
            <a:ext cx="8533765" cy="428879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知识库</a:t>
            </a:r>
            <a:r>
              <a:rPr lang="zh-CN" alt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案例</a:t>
            </a:r>
            <a:endParaRPr lang="zh-CN" altLang="en-US" sz="32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pic>
        <p:nvPicPr>
          <p:cNvPr id="4" name="图片 3" descr="fc0a3902ba420ab3d48da38265370d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3840" y="1290955"/>
            <a:ext cx="2541270" cy="5458460"/>
          </a:xfrm>
          <a:prstGeom prst="rect">
            <a:avLst/>
          </a:prstGeom>
        </p:spPr>
      </p:pic>
      <p:pic>
        <p:nvPicPr>
          <p:cNvPr id="5" name="图片 4" descr="942d837386c7b142111f9d8cdffdeaa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945" y="1290955"/>
            <a:ext cx="2568575" cy="5458460"/>
          </a:xfrm>
          <a:prstGeom prst="rect">
            <a:avLst/>
          </a:prstGeom>
        </p:spPr>
      </p:pic>
      <p:pic>
        <p:nvPicPr>
          <p:cNvPr id="6" name="图片 5" descr="26a0b8f315777db825024023eeaf277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395" y="1290955"/>
            <a:ext cx="2541270" cy="54775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5355" y="1270000"/>
            <a:ext cx="2541270" cy="547941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0" y="2286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4000" b="1" i="0" u="none" strike="noStrike">
                <a:solidFill>
                  <a:srgbClr val="FFFFFF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焕新视界</a:t>
            </a:r>
            <a:r>
              <a:rPr lang="en-US" altLang="zh-CN" sz="4000" b="1" i="0" u="none" strike="noStrike">
                <a:solidFill>
                  <a:srgbClr val="FFFFFF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，</a:t>
            </a:r>
            <a:r>
              <a:rPr lang="zh-CN" altLang="en-US" sz="4000" b="1" i="0" u="none" strike="noStrike">
                <a:solidFill>
                  <a:srgbClr val="FFFFFF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智启</a:t>
            </a:r>
            <a:r>
              <a:rPr lang="zh-CN" altLang="en-US" sz="4000" b="1" i="0" u="none" strike="noStrike">
                <a:solidFill>
                  <a:srgbClr val="FFFFFF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未来</a:t>
            </a:r>
            <a:endParaRPr lang="zh-CN" altLang="en-US" sz="4000" b="1" i="0" u="none" strike="noStrike">
              <a:solidFill>
                <a:srgbClr val="FFFFFF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5588000" y="3429000"/>
            <a:ext cx="1016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0" y="3937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0" i="0" u="none" strike="noStrike" spc="200">
                <a:solidFill>
                  <a:srgbClr val="FFFFFF">
                    <a:alpha val="85098"/>
                  </a:srgbClr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期待与您携手，共创智能未来</a:t>
            </a:r>
            <a:endParaRPr lang="en-US" sz="2200" b="0" i="0" u="none" strike="noStrike" spc="200">
              <a:solidFill>
                <a:srgbClr val="FFFFFF">
                  <a:alpha val="85098"/>
                </a:srgbClr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254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目录</a:t>
            </a:r>
            <a:endParaRPr lang="en-US" sz="32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2700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 spc="300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CONTENTS</a:t>
            </a:r>
            <a:endParaRPr lang="en-US" sz="1600" b="1" i="0" u="none" strike="noStrike" spc="300">
              <a:solidFill>
                <a:srgbClr val="D4AF37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3302000" cy="3683000"/>
          </a:xfrm>
          <a:prstGeom prst="roundRect">
            <a:avLst>
              <a:gd name="adj" fmla="val 615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76200" dir="54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762000" y="2032000"/>
            <a:ext cx="3302000" cy="762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016000" y="2540000"/>
            <a:ext cx="127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6400" b="1" i="0" u="none" strike="noStrike">
                <a:solidFill>
                  <a:srgbClr val="D4AF37">
                    <a:alpha val="25098"/>
                  </a:srgbClr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01</a:t>
            </a:r>
            <a:endParaRPr lang="en-US" sz="6400" b="1" i="0" u="none" strike="noStrike">
              <a:solidFill>
                <a:srgbClr val="D4AF37">
                  <a:alpha val="25098"/>
                </a:srgbClr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1016000" y="3810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产品定位</a:t>
            </a:r>
            <a:endParaRPr lang="en-US" sz="20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cxnSp>
        <p:nvCxnSpPr>
          <p:cNvPr id="9" name="Connector 9"/>
          <p:cNvCxnSpPr/>
          <p:nvPr/>
        </p:nvCxnSpPr>
        <p:spPr>
          <a:xfrm rot="-15626">
            <a:off x="1016014" y="44386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1016000" y="46990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专为政企客户打造的安全运营平台，功能与体验全面超越传统开源工具。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445000" y="2032000"/>
            <a:ext cx="3302000" cy="3683000"/>
          </a:xfrm>
          <a:prstGeom prst="roundRect">
            <a:avLst>
              <a:gd name="adj" fmla="val 615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76200" dir="54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4445000" y="2032000"/>
            <a:ext cx="3302000" cy="762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4699000" y="2540000"/>
            <a:ext cx="127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6400" b="1" i="0" u="none" strike="noStrike">
                <a:solidFill>
                  <a:srgbClr val="D4AF37">
                    <a:alpha val="25098"/>
                  </a:srgbClr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02</a:t>
            </a:r>
            <a:endParaRPr lang="en-US" sz="6400" b="1" i="0" u="none" strike="noStrike">
              <a:solidFill>
                <a:srgbClr val="D4AF37">
                  <a:alpha val="25098"/>
                </a:srgbClr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4699000" y="3810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核心优势</a:t>
            </a:r>
            <a:endParaRPr lang="en-US" sz="20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cxnSp>
        <p:nvCxnSpPr>
          <p:cNvPr id="15" name="Connector 15"/>
          <p:cNvCxnSpPr/>
          <p:nvPr/>
        </p:nvCxnSpPr>
        <p:spPr>
          <a:xfrm rot="-15626">
            <a:off x="4699014" y="44386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4699000" y="46990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深度集成十大核心安全能力，全方位构筑企业安全知识与防御壁垒。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8128000" y="2032000"/>
            <a:ext cx="3302000" cy="3683000"/>
          </a:xfrm>
          <a:prstGeom prst="roundRect">
            <a:avLst>
              <a:gd name="adj" fmla="val 615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76200" dir="54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8128000" y="2032000"/>
            <a:ext cx="3302000" cy="762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382000" y="2540000"/>
            <a:ext cx="127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6400" b="1" i="0" u="none" strike="noStrike">
                <a:solidFill>
                  <a:srgbClr val="D4AF37">
                    <a:alpha val="25098"/>
                  </a:srgbClr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03</a:t>
            </a:r>
            <a:endParaRPr lang="en-US" sz="6400" b="1" i="0" u="none" strike="noStrike">
              <a:solidFill>
                <a:srgbClr val="D4AF37">
                  <a:alpha val="25098"/>
                </a:srgbClr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8382000" y="3810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核心价值</a:t>
            </a:r>
            <a:endParaRPr lang="en-US" sz="20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cxnSp>
        <p:nvCxnSpPr>
          <p:cNvPr id="21" name="Connector 21"/>
          <p:cNvCxnSpPr/>
          <p:nvPr/>
        </p:nvCxnSpPr>
        <p:spPr>
          <a:xfrm rot="-15626">
            <a:off x="8382014" y="44386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8382000" y="46990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深度解析产品核心商业价值，精准锚定政企市场的高端定位与需求。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产品定位：超越开源，专为政企</a:t>
            </a:r>
            <a:endParaRPr lang="en-US" sz="32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1079500"/>
          </a:xfrm>
          <a:prstGeom prst="roundRect">
            <a:avLst>
              <a:gd name="adj" fmla="val 14117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50800" dir="54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889000" y="1549400"/>
            <a:ext cx="1041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区别于 Dify、FastGPT 等面向开发者的轻量级开源试用工具，本系统</a:t>
            </a: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专为政府机关、事业单位、大型企业深度研发</a:t>
            </a:r>
            <a:r>
              <a:rPr lang="en-US" sz="1600" b="0" i="0" u="none" strike="noStrike">
                <a:solidFill>
                  <a:srgbClr val="555555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。</a:t>
            </a: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我们不满足于演示验证，而是聚焦</a:t>
            </a: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生产可用、安全可控、合规可审、业务融合</a:t>
            </a: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四大核心目标，真正满足政企数字化、智能化建设的正式落地需求。</a:t>
            </a:r>
            <a:endParaRPr lang="en-US" sz="1600" b="0" i="0" u="none" strike="noStrike">
              <a:solidFill>
                <a:schemeClr val="tx1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6" name="AutoShape 6"/>
          <p:cNvSpPr/>
          <p:nvPr>
            <p:custDataLst>
              <p:tags r:id="rId2"/>
            </p:custDataLst>
          </p:nvPr>
        </p:nvSpPr>
        <p:spPr>
          <a:xfrm>
            <a:off x="762000" y="2794000"/>
            <a:ext cx="2540000" cy="2853690"/>
          </a:xfrm>
          <a:prstGeom prst="roundRect">
            <a:avLst>
              <a:gd name="adj" fmla="val 63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76200" dir="54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7" name="AutoShape 7"/>
          <p:cNvSpPr/>
          <p:nvPr>
            <p:custDataLst>
              <p:tags r:id="rId3"/>
            </p:custDataLst>
          </p:nvPr>
        </p:nvSpPr>
        <p:spPr>
          <a:xfrm>
            <a:off x="762000" y="2794000"/>
            <a:ext cx="2540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8" name="AutoShape 8"/>
          <p:cNvSpPr/>
          <p:nvPr>
            <p:custDataLst>
              <p:tags r:id="rId4"/>
            </p:custDataLst>
          </p:nvPr>
        </p:nvSpPr>
        <p:spPr>
          <a:xfrm>
            <a:off x="1397000" y="3111500"/>
            <a:ext cx="1270000" cy="127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14500" y="3429000"/>
            <a:ext cx="635000" cy="6350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889000" y="44450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生产可用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>
            <p:custDataLst>
              <p:tags r:id="rId9"/>
            </p:custDataLst>
          </p:nvPr>
        </p:nvSpPr>
        <p:spPr>
          <a:xfrm>
            <a:off x="858520" y="4953000"/>
            <a:ext cx="2349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系统架构稳定可靠</a:t>
            </a:r>
            <a:b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</a:b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满足7x24小时连续业务需求</a:t>
            </a:r>
            <a:endParaRPr lang="en-US">
              <a:latin typeface="黑体" charset="0"/>
              <a:ea typeface="黑体" charset="0"/>
              <a:cs typeface="黑体" charset="0"/>
            </a:endParaRPr>
          </a:p>
        </p:txBody>
      </p:sp>
      <p:sp>
        <p:nvSpPr>
          <p:cNvPr id="12" name="AutoShape 12"/>
          <p:cNvSpPr/>
          <p:nvPr>
            <p:custDataLst>
              <p:tags r:id="rId10"/>
            </p:custDataLst>
          </p:nvPr>
        </p:nvSpPr>
        <p:spPr>
          <a:xfrm>
            <a:off x="3556000" y="2794000"/>
            <a:ext cx="2540000" cy="2853690"/>
          </a:xfrm>
          <a:prstGeom prst="roundRect">
            <a:avLst>
              <a:gd name="adj" fmla="val 63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76200" dir="54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3" name="AutoShape 13"/>
          <p:cNvSpPr/>
          <p:nvPr>
            <p:custDataLst>
              <p:tags r:id="rId11"/>
            </p:custDataLst>
          </p:nvPr>
        </p:nvSpPr>
        <p:spPr>
          <a:xfrm>
            <a:off x="3556000" y="2794000"/>
            <a:ext cx="2540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4" name="AutoShape 14"/>
          <p:cNvSpPr/>
          <p:nvPr>
            <p:custDataLst>
              <p:tags r:id="rId12"/>
            </p:custDataLst>
          </p:nvPr>
        </p:nvSpPr>
        <p:spPr>
          <a:xfrm>
            <a:off x="4191000" y="3111500"/>
            <a:ext cx="1270000" cy="127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508500" y="3429000"/>
            <a:ext cx="635000" cy="6350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6"/>
            </p:custDataLst>
          </p:nvPr>
        </p:nvSpPr>
        <p:spPr>
          <a:xfrm>
            <a:off x="3683000" y="44450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安全可控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>
            <p:custDataLst>
              <p:tags r:id="rId17"/>
            </p:custDataLst>
          </p:nvPr>
        </p:nvSpPr>
        <p:spPr>
          <a:xfrm>
            <a:off x="3584575" y="4953000"/>
            <a:ext cx="2508885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核心数据不出域，权限精细管控</a:t>
            </a:r>
            <a:b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</a:b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完全符合政企最高安全标准</a:t>
            </a:r>
            <a:endParaRPr lang="en-US">
              <a:latin typeface="黑体" charset="0"/>
              <a:ea typeface="黑体" charset="0"/>
              <a:cs typeface="黑体" charset="0"/>
            </a:endParaRPr>
          </a:p>
        </p:txBody>
      </p:sp>
      <p:sp>
        <p:nvSpPr>
          <p:cNvPr id="18" name="AutoShape 18"/>
          <p:cNvSpPr/>
          <p:nvPr>
            <p:custDataLst>
              <p:tags r:id="rId18"/>
            </p:custDataLst>
          </p:nvPr>
        </p:nvSpPr>
        <p:spPr>
          <a:xfrm>
            <a:off x="6350000" y="2794000"/>
            <a:ext cx="2540000" cy="2853690"/>
          </a:xfrm>
          <a:prstGeom prst="roundRect">
            <a:avLst>
              <a:gd name="adj" fmla="val 63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76200" dir="54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9" name="AutoShape 19"/>
          <p:cNvSpPr/>
          <p:nvPr>
            <p:custDataLst>
              <p:tags r:id="rId19"/>
            </p:custDataLst>
          </p:nvPr>
        </p:nvSpPr>
        <p:spPr>
          <a:xfrm>
            <a:off x="6350000" y="2794000"/>
            <a:ext cx="2540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20" name="AutoShape 20"/>
          <p:cNvSpPr/>
          <p:nvPr>
            <p:custDataLst>
              <p:tags r:id="rId20"/>
            </p:custDataLst>
          </p:nvPr>
        </p:nvSpPr>
        <p:spPr>
          <a:xfrm>
            <a:off x="6985000" y="3111500"/>
            <a:ext cx="1270000" cy="127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21" name="Picture 21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02500" y="3429000"/>
            <a:ext cx="635000" cy="635000"/>
          </a:xfrm>
          <a:prstGeom prst="rect">
            <a:avLst/>
          </a:prstGeom>
        </p:spPr>
      </p:pic>
      <p:sp>
        <p:nvSpPr>
          <p:cNvPr id="22" name="AutoShape 22"/>
          <p:cNvSpPr/>
          <p:nvPr>
            <p:custDataLst>
              <p:tags r:id="rId24"/>
            </p:custDataLst>
          </p:nvPr>
        </p:nvSpPr>
        <p:spPr>
          <a:xfrm>
            <a:off x="6477000" y="44450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合规可审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23" name="AutoShape 23"/>
          <p:cNvSpPr/>
          <p:nvPr>
            <p:custDataLst>
              <p:tags r:id="rId25"/>
            </p:custDataLst>
          </p:nvPr>
        </p:nvSpPr>
        <p:spPr>
          <a:xfrm>
            <a:off x="6375400" y="4953000"/>
            <a:ext cx="2489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操作日志全程留痕</a:t>
            </a:r>
            <a:b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</a:b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完美适配等保合规审计要求</a:t>
            </a:r>
            <a:endParaRPr lang="en-US">
              <a:latin typeface="黑体" charset="0"/>
              <a:ea typeface="黑体" charset="0"/>
              <a:cs typeface="黑体" charset="0"/>
            </a:endParaRPr>
          </a:p>
        </p:txBody>
      </p:sp>
      <p:sp>
        <p:nvSpPr>
          <p:cNvPr id="24" name="AutoShape 24"/>
          <p:cNvSpPr/>
          <p:nvPr>
            <p:custDataLst>
              <p:tags r:id="rId26"/>
            </p:custDataLst>
          </p:nvPr>
        </p:nvSpPr>
        <p:spPr>
          <a:xfrm>
            <a:off x="9144000" y="2794000"/>
            <a:ext cx="2540000" cy="2853690"/>
          </a:xfrm>
          <a:prstGeom prst="roundRect">
            <a:avLst>
              <a:gd name="adj" fmla="val 63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76200" dir="54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25" name="AutoShape 25"/>
          <p:cNvSpPr/>
          <p:nvPr>
            <p:custDataLst>
              <p:tags r:id="rId27"/>
            </p:custDataLst>
          </p:nvPr>
        </p:nvSpPr>
        <p:spPr>
          <a:xfrm>
            <a:off x="9144000" y="2794000"/>
            <a:ext cx="2540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26" name="AutoShape 26"/>
          <p:cNvSpPr/>
          <p:nvPr>
            <p:custDataLst>
              <p:tags r:id="rId28"/>
            </p:custDataLst>
          </p:nvPr>
        </p:nvSpPr>
        <p:spPr>
          <a:xfrm>
            <a:off x="9779000" y="3111500"/>
            <a:ext cx="1270000" cy="127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27" name="Picture 27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096500" y="3429000"/>
            <a:ext cx="635000" cy="635000"/>
          </a:xfrm>
          <a:prstGeom prst="rect">
            <a:avLst/>
          </a:prstGeom>
        </p:spPr>
      </p:pic>
      <p:sp>
        <p:nvSpPr>
          <p:cNvPr id="28" name="AutoShape 28"/>
          <p:cNvSpPr/>
          <p:nvPr>
            <p:custDataLst>
              <p:tags r:id="rId32"/>
            </p:custDataLst>
          </p:nvPr>
        </p:nvSpPr>
        <p:spPr>
          <a:xfrm>
            <a:off x="9271000" y="44450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业务融合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29" name="AutoShape 29"/>
          <p:cNvSpPr/>
          <p:nvPr>
            <p:custDataLst>
              <p:tags r:id="rId33"/>
            </p:custDataLst>
          </p:nvPr>
        </p:nvSpPr>
        <p:spPr>
          <a:xfrm>
            <a:off x="9146540" y="4953000"/>
            <a:ext cx="2508885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深度对接现有业务系统</a:t>
            </a:r>
            <a:b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</a:b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构建政企专属的智能知识中枢</a:t>
            </a:r>
            <a:endParaRPr lang="en-US">
              <a:latin typeface="黑体" charset="0"/>
              <a:ea typeface="黑体" charset="0"/>
              <a:cs typeface="黑体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0" y="635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核心优势</a:t>
            </a:r>
            <a:endParaRPr lang="en-US" sz="40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0" y="1397000"/>
            <a:ext cx="1219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TEN CORE ADVANTAGES</a:t>
            </a:r>
            <a:endParaRPr lang="en-US" sz="1800" b="0" i="0" u="none" strike="noStrike">
              <a:solidFill>
                <a:srgbClr val="D4AF37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5588000" y="1968500"/>
            <a:ext cx="10160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508000" y="2128520"/>
            <a:ext cx="5400000" cy="828000"/>
          </a:xfrm>
          <a:prstGeom prst="roundRect">
            <a:avLst>
              <a:gd name="adj" fmla="val 1428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381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98500" y="2255520"/>
            <a:ext cx="457200" cy="457200"/>
          </a:xfrm>
          <a:prstGeom prst="ellipse">
            <a:avLst/>
          </a:prstGeom>
          <a:solidFill>
            <a:srgbClr val="F9F3E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0100" y="2357120"/>
            <a:ext cx="254000" cy="254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333500" y="2230120"/>
            <a:ext cx="4191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全维知识采集</a:t>
            </a:r>
            <a:endParaRPr lang="en-US" sz="14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1333500" y="2580640"/>
            <a:ext cx="4191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支持多格式文件、网页、音视频等全方位异构数据的自动抓取与导入</a:t>
            </a:r>
            <a:endParaRPr lang="en-US" sz="1200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08000" y="3046730"/>
            <a:ext cx="5400000" cy="828000"/>
          </a:xfrm>
          <a:prstGeom prst="roundRect">
            <a:avLst>
              <a:gd name="adj" fmla="val 1428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381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98500" y="3173730"/>
            <a:ext cx="457200" cy="457200"/>
          </a:xfrm>
          <a:prstGeom prst="ellipse">
            <a:avLst/>
          </a:prstGeom>
          <a:solidFill>
            <a:srgbClr val="F9F3E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0100" y="3275330"/>
            <a:ext cx="254000" cy="254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333500" y="3148330"/>
            <a:ext cx="4191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智能语义分析</a:t>
            </a:r>
            <a:endParaRPr lang="en-US" sz="14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1333500" y="3498850"/>
            <a:ext cx="4191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基于NLP大模型深度解析文本语义，自动生成知识图谱与关联推荐</a:t>
            </a:r>
            <a:endParaRPr lang="en-US" sz="1200" b="0" i="0" u="none" strike="noStrike">
              <a:solidFill>
                <a:srgbClr val="666666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508000" y="3964940"/>
            <a:ext cx="5400000" cy="828000"/>
          </a:xfrm>
          <a:prstGeom prst="roundRect">
            <a:avLst>
              <a:gd name="adj" fmla="val 1428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381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98500" y="4091940"/>
            <a:ext cx="457200" cy="457200"/>
          </a:xfrm>
          <a:prstGeom prst="ellipse">
            <a:avLst/>
          </a:prstGeom>
          <a:solidFill>
            <a:srgbClr val="F9F3E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0100" y="4193540"/>
            <a:ext cx="254000" cy="2540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333500" y="4066540"/>
            <a:ext cx="4191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多端实时同步</a:t>
            </a:r>
            <a:endParaRPr lang="en-US" sz="14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1333500" y="4417060"/>
            <a:ext cx="4191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PC端、移动端、Web端数据毫秒级实时同步，随时随地高效访问知识库</a:t>
            </a:r>
            <a:endParaRPr lang="en-US" sz="1200" b="0" i="0" u="none" strike="noStrike">
              <a:solidFill>
                <a:srgbClr val="666666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508000" y="4883150"/>
            <a:ext cx="5400000" cy="828000"/>
          </a:xfrm>
          <a:prstGeom prst="roundRect">
            <a:avLst>
              <a:gd name="adj" fmla="val 1428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381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698500" y="5010150"/>
            <a:ext cx="457200" cy="457200"/>
          </a:xfrm>
          <a:prstGeom prst="ellipse">
            <a:avLst/>
          </a:prstGeom>
          <a:solidFill>
            <a:srgbClr val="F9F3E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0100" y="5111750"/>
            <a:ext cx="254000" cy="2540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1333500" y="4984750"/>
            <a:ext cx="4191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权限精细管控</a:t>
            </a:r>
            <a:endParaRPr lang="en-US" sz="14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1333500" y="5335270"/>
            <a:ext cx="4191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基于RBAC模型的精细化权限体系，支持字段级、页面级的多维权限配置</a:t>
            </a:r>
            <a:endParaRPr lang="en-US" sz="1200" b="0" i="0" u="none" strike="noStrike">
              <a:solidFill>
                <a:srgbClr val="666666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508000" y="5812790"/>
            <a:ext cx="5400000" cy="828000"/>
          </a:xfrm>
          <a:prstGeom prst="roundRect">
            <a:avLst>
              <a:gd name="adj" fmla="val 1428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381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27" name="AutoShape 27"/>
          <p:cNvSpPr/>
          <p:nvPr/>
        </p:nvSpPr>
        <p:spPr>
          <a:xfrm>
            <a:off x="698500" y="5939790"/>
            <a:ext cx="457200" cy="457200"/>
          </a:xfrm>
          <a:prstGeom prst="ellipse">
            <a:avLst/>
          </a:prstGeom>
          <a:solidFill>
            <a:srgbClr val="F9F3E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0100" y="6041390"/>
            <a:ext cx="254000" cy="254000"/>
          </a:xfrm>
          <a:prstGeom prst="rect">
            <a:avLst/>
          </a:prstGeom>
        </p:spPr>
      </p:pic>
      <p:sp>
        <p:nvSpPr>
          <p:cNvPr id="29" name="AutoShape 29"/>
          <p:cNvSpPr/>
          <p:nvPr/>
        </p:nvSpPr>
        <p:spPr>
          <a:xfrm>
            <a:off x="1333500" y="5914390"/>
            <a:ext cx="4191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数据安全加密</a:t>
            </a:r>
            <a:endParaRPr lang="en-US" sz="14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30" name="AutoShape 30"/>
          <p:cNvSpPr/>
          <p:nvPr/>
        </p:nvSpPr>
        <p:spPr>
          <a:xfrm>
            <a:off x="1333500" y="6239510"/>
            <a:ext cx="4191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采用国密级AES-256数据加密算法，保障数据传输与存储的绝对安全</a:t>
            </a:r>
            <a:endParaRPr lang="en-US" sz="1200" b="0" i="0" u="none" strike="noStrike">
              <a:solidFill>
                <a:srgbClr val="666666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31" name="AutoShape 31"/>
          <p:cNvSpPr/>
          <p:nvPr/>
        </p:nvSpPr>
        <p:spPr>
          <a:xfrm>
            <a:off x="6223000" y="2128520"/>
            <a:ext cx="5400000" cy="828000"/>
          </a:xfrm>
          <a:prstGeom prst="roundRect">
            <a:avLst>
              <a:gd name="adj" fmla="val 1428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381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2" name="AutoShape 32"/>
          <p:cNvSpPr/>
          <p:nvPr/>
        </p:nvSpPr>
        <p:spPr>
          <a:xfrm>
            <a:off x="6413500" y="2244090"/>
            <a:ext cx="457200" cy="457200"/>
          </a:xfrm>
          <a:prstGeom prst="ellipse">
            <a:avLst/>
          </a:prstGeom>
          <a:solidFill>
            <a:srgbClr val="F9F3E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33" name="Picture 3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515100" y="2345690"/>
            <a:ext cx="254000" cy="254000"/>
          </a:xfrm>
          <a:prstGeom prst="rect">
            <a:avLst/>
          </a:prstGeom>
        </p:spPr>
      </p:pic>
      <p:sp>
        <p:nvSpPr>
          <p:cNvPr id="34" name="AutoShape 34"/>
          <p:cNvSpPr/>
          <p:nvPr/>
        </p:nvSpPr>
        <p:spPr>
          <a:xfrm>
            <a:off x="7048500" y="2218690"/>
            <a:ext cx="4191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可视化数据看板</a:t>
            </a:r>
            <a:endParaRPr lang="en-US" sz="14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35" name="AutoShape 35"/>
          <p:cNvSpPr/>
          <p:nvPr/>
        </p:nvSpPr>
        <p:spPr>
          <a:xfrm>
            <a:off x="7048500" y="2569210"/>
            <a:ext cx="4191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内置数十种可视化图表，支持自定义拖拽式大屏，直观呈现知识运营数据</a:t>
            </a:r>
            <a:endParaRPr lang="en-US" sz="1200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36" name="AutoShape 36"/>
          <p:cNvSpPr/>
          <p:nvPr/>
        </p:nvSpPr>
        <p:spPr>
          <a:xfrm>
            <a:off x="6223000" y="3046730"/>
            <a:ext cx="5400000" cy="828000"/>
          </a:xfrm>
          <a:prstGeom prst="roundRect">
            <a:avLst>
              <a:gd name="adj" fmla="val 1428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381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7" name="AutoShape 37"/>
          <p:cNvSpPr/>
          <p:nvPr/>
        </p:nvSpPr>
        <p:spPr>
          <a:xfrm>
            <a:off x="6413500" y="3173730"/>
            <a:ext cx="457200" cy="457200"/>
          </a:xfrm>
          <a:prstGeom prst="ellipse">
            <a:avLst/>
          </a:prstGeom>
          <a:solidFill>
            <a:srgbClr val="F9F3E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38" name="Picture 3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515100" y="3275330"/>
            <a:ext cx="254000" cy="254000"/>
          </a:xfrm>
          <a:prstGeom prst="rect">
            <a:avLst/>
          </a:prstGeom>
        </p:spPr>
      </p:pic>
      <p:sp>
        <p:nvSpPr>
          <p:cNvPr id="39" name="AutoShape 39"/>
          <p:cNvSpPr/>
          <p:nvPr/>
        </p:nvSpPr>
        <p:spPr>
          <a:xfrm>
            <a:off x="7048500" y="3148330"/>
            <a:ext cx="4191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智能推荐引擎</a:t>
            </a:r>
            <a:endParaRPr lang="en-US" sz="14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40" name="AutoShape 40"/>
          <p:cNvSpPr/>
          <p:nvPr/>
        </p:nvSpPr>
        <p:spPr>
          <a:xfrm>
            <a:off x="7048500" y="3498850"/>
            <a:ext cx="4191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基于用户行为习惯与兴趣标签，实时推送高相关性的知识内容与解决方案</a:t>
            </a:r>
            <a:endParaRPr lang="en-US" sz="1200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41" name="AutoShape 41"/>
          <p:cNvSpPr/>
          <p:nvPr/>
        </p:nvSpPr>
        <p:spPr>
          <a:xfrm>
            <a:off x="6223000" y="3964940"/>
            <a:ext cx="5400000" cy="828000"/>
          </a:xfrm>
          <a:prstGeom prst="roundRect">
            <a:avLst>
              <a:gd name="adj" fmla="val 1428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381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42" name="AutoShape 42"/>
          <p:cNvSpPr/>
          <p:nvPr/>
        </p:nvSpPr>
        <p:spPr>
          <a:xfrm>
            <a:off x="6413500" y="4091940"/>
            <a:ext cx="457200" cy="457200"/>
          </a:xfrm>
          <a:prstGeom prst="ellipse">
            <a:avLst/>
          </a:prstGeom>
          <a:solidFill>
            <a:srgbClr val="F9F3E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43" name="Picture 4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515100" y="4193540"/>
            <a:ext cx="254000" cy="254000"/>
          </a:xfrm>
          <a:prstGeom prst="rect">
            <a:avLst/>
          </a:prstGeom>
        </p:spPr>
      </p:pic>
      <p:sp>
        <p:nvSpPr>
          <p:cNvPr id="44" name="AutoShape 44"/>
          <p:cNvSpPr/>
          <p:nvPr/>
        </p:nvSpPr>
        <p:spPr>
          <a:xfrm>
            <a:off x="7048500" y="4066540"/>
            <a:ext cx="4191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灵活部署架构</a:t>
            </a:r>
            <a:endParaRPr lang="en-US" sz="14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45" name="AutoShape 45"/>
          <p:cNvSpPr/>
          <p:nvPr/>
        </p:nvSpPr>
        <p:spPr>
          <a:xfrm>
            <a:off x="7048500" y="4417060"/>
            <a:ext cx="4191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支持私有化部署、混合云部署及SaaS订阅模式，完美适配政企不同IT环境</a:t>
            </a:r>
            <a:endParaRPr lang="en-US" sz="1200" b="0" i="0" u="none" strike="noStrike">
              <a:solidFill>
                <a:srgbClr val="666666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46" name="AutoShape 46"/>
          <p:cNvSpPr/>
          <p:nvPr/>
        </p:nvSpPr>
        <p:spPr>
          <a:xfrm>
            <a:off x="6223000" y="4883150"/>
            <a:ext cx="5400000" cy="828000"/>
          </a:xfrm>
          <a:prstGeom prst="roundRect">
            <a:avLst>
              <a:gd name="adj" fmla="val 1428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381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47" name="AutoShape 47"/>
          <p:cNvSpPr/>
          <p:nvPr/>
        </p:nvSpPr>
        <p:spPr>
          <a:xfrm>
            <a:off x="6413500" y="5010150"/>
            <a:ext cx="457200" cy="457200"/>
          </a:xfrm>
          <a:prstGeom prst="ellipse">
            <a:avLst/>
          </a:prstGeom>
          <a:solidFill>
            <a:srgbClr val="F9F3E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48" name="Picture 4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515100" y="5111750"/>
            <a:ext cx="254000" cy="254000"/>
          </a:xfrm>
          <a:prstGeom prst="rect">
            <a:avLst/>
          </a:prstGeom>
        </p:spPr>
      </p:pic>
      <p:sp>
        <p:nvSpPr>
          <p:cNvPr id="49" name="AutoShape 49"/>
          <p:cNvSpPr/>
          <p:nvPr/>
        </p:nvSpPr>
        <p:spPr>
          <a:xfrm>
            <a:off x="7048500" y="4984750"/>
            <a:ext cx="4191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开放API接口</a:t>
            </a:r>
            <a:endParaRPr lang="en-US" sz="14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50" name="AutoShape 50"/>
          <p:cNvSpPr/>
          <p:nvPr/>
        </p:nvSpPr>
        <p:spPr>
          <a:xfrm>
            <a:off x="7048500" y="5335270"/>
            <a:ext cx="4191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提供丰富的Restful API接口，可快速与企业内部OA、CRM等业务系统集成</a:t>
            </a:r>
            <a:endParaRPr lang="en-US" sz="1200" b="0" i="0" u="none" strike="noStrike">
              <a:solidFill>
                <a:srgbClr val="666666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51" name="AutoShape 51"/>
          <p:cNvSpPr/>
          <p:nvPr/>
        </p:nvSpPr>
        <p:spPr>
          <a:xfrm>
            <a:off x="6223000" y="5812790"/>
            <a:ext cx="5400000" cy="828000"/>
          </a:xfrm>
          <a:prstGeom prst="roundRect">
            <a:avLst>
              <a:gd name="adj" fmla="val 1428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381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52" name="AutoShape 52"/>
          <p:cNvSpPr/>
          <p:nvPr/>
        </p:nvSpPr>
        <p:spPr>
          <a:xfrm>
            <a:off x="6413500" y="5939790"/>
            <a:ext cx="457200" cy="457200"/>
          </a:xfrm>
          <a:prstGeom prst="ellipse">
            <a:avLst/>
          </a:prstGeom>
          <a:solidFill>
            <a:srgbClr val="F9F3E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53" name="Picture 5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515100" y="6041390"/>
            <a:ext cx="254000" cy="254000"/>
          </a:xfrm>
          <a:prstGeom prst="rect">
            <a:avLst/>
          </a:prstGeom>
        </p:spPr>
      </p:pic>
      <p:sp>
        <p:nvSpPr>
          <p:cNvPr id="54" name="AutoShape 54"/>
          <p:cNvSpPr/>
          <p:nvPr/>
        </p:nvSpPr>
        <p:spPr>
          <a:xfrm>
            <a:off x="7048500" y="5914390"/>
            <a:ext cx="4191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专业运维支持</a:t>
            </a:r>
            <a:endParaRPr lang="en-US" sz="14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55" name="AutoShape 55"/>
          <p:cNvSpPr/>
          <p:nvPr/>
        </p:nvSpPr>
        <p:spPr>
          <a:xfrm>
            <a:off x="7048500" y="6239510"/>
            <a:ext cx="4191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7x24小时专家级运维团队在线响应，提供全生命周期的技术保障与咨询服务</a:t>
            </a:r>
            <a:endParaRPr lang="en-US" sz="1200" b="0" i="0" u="none" strike="noStrike">
              <a:solidFill>
                <a:srgbClr val="666666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01 全格式文档兼容，企业复杂文档稳定解析</a:t>
            </a:r>
            <a:endParaRPr lang="en-US" sz="32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全面支持 PDF、Word、Excel、PPT、图片、扫描件、长文本、表格等各类格式，解决乱码、内容丢失、解析失败问题，实现海量非结构化知识</a:t>
            </a: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统一接入、稳定处理、开箱即用</a:t>
            </a: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。</a:t>
            </a:r>
            <a:endParaRPr lang="en-US" sz="1600" b="0" i="0" u="none" strike="noStrike">
              <a:solidFill>
                <a:schemeClr val="tx1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762000" y="2540000"/>
            <a:ext cx="3302000" cy="2921000"/>
          </a:xfrm>
          <a:prstGeom prst="roundRect">
            <a:avLst>
              <a:gd name="adj" fmla="val 5217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54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1981200" y="2857500"/>
            <a:ext cx="863600" cy="863600"/>
          </a:xfrm>
          <a:prstGeom prst="ellipse">
            <a:avLst/>
          </a:prstGeom>
          <a:solidFill>
            <a:srgbClr val="D4AF37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59000" y="3035300"/>
            <a:ext cx="508000" cy="5080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1016000" y="3937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格式深度兼容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793750" y="4572000"/>
            <a:ext cx="327025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无需繁琐转换，直接上传各类办公文档，打破格式壁垒，实现无缝对接。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0" name="AutoShape 10"/>
          <p:cNvSpPr/>
          <p:nvPr>
            <p:custDataLst>
              <p:tags r:id="rId9"/>
            </p:custDataLst>
          </p:nvPr>
        </p:nvSpPr>
        <p:spPr>
          <a:xfrm>
            <a:off x="4445000" y="2540000"/>
            <a:ext cx="3302000" cy="2921000"/>
          </a:xfrm>
          <a:prstGeom prst="roundRect">
            <a:avLst>
              <a:gd name="adj" fmla="val 5217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54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1" name="AutoShape 11"/>
          <p:cNvSpPr/>
          <p:nvPr>
            <p:custDataLst>
              <p:tags r:id="rId10"/>
            </p:custDataLst>
          </p:nvPr>
        </p:nvSpPr>
        <p:spPr>
          <a:xfrm>
            <a:off x="5664200" y="2857500"/>
            <a:ext cx="863600" cy="863600"/>
          </a:xfrm>
          <a:prstGeom prst="ellipse">
            <a:avLst/>
          </a:prstGeom>
          <a:solidFill>
            <a:srgbClr val="D4AF37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842000" y="3035300"/>
            <a:ext cx="508000" cy="5080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4"/>
            </p:custDataLst>
          </p:nvPr>
        </p:nvSpPr>
        <p:spPr>
          <a:xfrm>
            <a:off x="4699000" y="3937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核心稳定解析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>
            <p:custDataLst>
              <p:tags r:id="rId15"/>
            </p:custDataLst>
          </p:nvPr>
        </p:nvSpPr>
        <p:spPr>
          <a:xfrm>
            <a:off x="4445000" y="4572000"/>
            <a:ext cx="329819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智能识别文档结构，有效避免因格式异常导致的内容丢失、乱码或解析失败。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5" name="AutoShape 15"/>
          <p:cNvSpPr/>
          <p:nvPr>
            <p:custDataLst>
              <p:tags r:id="rId16"/>
            </p:custDataLst>
          </p:nvPr>
        </p:nvSpPr>
        <p:spPr>
          <a:xfrm>
            <a:off x="8128000" y="2540000"/>
            <a:ext cx="3302000" cy="2921000"/>
          </a:xfrm>
          <a:prstGeom prst="roundRect">
            <a:avLst>
              <a:gd name="adj" fmla="val 5217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54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6" name="AutoShape 16"/>
          <p:cNvSpPr/>
          <p:nvPr>
            <p:custDataLst>
              <p:tags r:id="rId17"/>
            </p:custDataLst>
          </p:nvPr>
        </p:nvSpPr>
        <p:spPr>
          <a:xfrm>
            <a:off x="9347200" y="2857500"/>
            <a:ext cx="863600" cy="863600"/>
          </a:xfrm>
          <a:prstGeom prst="ellipse">
            <a:avLst/>
          </a:prstGeom>
          <a:solidFill>
            <a:srgbClr val="D4AF37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525000" y="3035300"/>
            <a:ext cx="508000" cy="5080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21"/>
            </p:custDataLst>
          </p:nvPr>
        </p:nvSpPr>
        <p:spPr>
          <a:xfrm>
            <a:off x="8382000" y="3937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海量高效处理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9" name="AutoShape 19"/>
          <p:cNvSpPr/>
          <p:nvPr>
            <p:custDataLst>
              <p:tags r:id="rId22"/>
            </p:custDataLst>
          </p:nvPr>
        </p:nvSpPr>
        <p:spPr>
          <a:xfrm>
            <a:off x="8130540" y="4572000"/>
            <a:ext cx="3298825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针对大批量、长文本、复杂嵌套表格进行深度优化，实现毫秒级的快速处理响应。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02 原生对接协同平台与企业云盘，无需数据迁移</a:t>
            </a:r>
            <a:endParaRPr lang="en-US" sz="32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原生支持飞书、钉钉、企业微信、私有云盘等主流平台</a:t>
            </a: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增量同步、权限同步、内容自动更新</a:t>
            </a: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，避免重复上传维护，大幅降低落地成本与使用门槛。</a:t>
            </a:r>
            <a:endParaRPr lang="en-US" sz="1600" b="0" i="0" u="none" strike="noStrike">
              <a:solidFill>
                <a:schemeClr val="tx1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762000" y="2413000"/>
            <a:ext cx="2540000" cy="3175000"/>
          </a:xfrm>
          <a:prstGeom prst="roundRect">
            <a:avLst>
              <a:gd name="adj" fmla="val 60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635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1985" b="1985"/>
          <a:stretch>
            <a:fillRect/>
          </a:stretch>
        </p:blipFill>
        <p:spPr>
          <a:xfrm>
            <a:off x="1143000" y="2667000"/>
            <a:ext cx="1778000" cy="1143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>
            <p:custDataLst>
              <p:tags r:id="rId5"/>
            </p:custDataLst>
          </p:nvPr>
        </p:nvSpPr>
        <p:spPr>
          <a:xfrm>
            <a:off x="889000" y="39370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飞书文档</a:t>
            </a:r>
            <a:endParaRPr lang="en-US" sz="1600" b="1" i="0" u="none" strike="noStrike">
              <a:solidFill>
                <a:srgbClr val="D4AF37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910590" y="4445000"/>
            <a:ext cx="226568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实时同步文档更新与权限，保持团队协作的一致性。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3556000" y="2413000"/>
            <a:ext cx="2540000" cy="3175000"/>
          </a:xfrm>
          <a:prstGeom prst="roundRect">
            <a:avLst>
              <a:gd name="adj" fmla="val 60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635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723" r="723"/>
          <a:stretch>
            <a:fillRect/>
          </a:stretch>
        </p:blipFill>
        <p:spPr>
          <a:xfrm>
            <a:off x="3937000" y="2667000"/>
            <a:ext cx="1778000" cy="1143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1" name="AutoShape 11"/>
          <p:cNvSpPr/>
          <p:nvPr>
            <p:custDataLst>
              <p:tags r:id="rId10"/>
            </p:custDataLst>
          </p:nvPr>
        </p:nvSpPr>
        <p:spPr>
          <a:xfrm>
            <a:off x="3683000" y="39370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钉钉文档</a:t>
            </a:r>
            <a:endParaRPr lang="en-US" sz="1600" b="1" i="0" u="none" strike="noStrike">
              <a:solidFill>
                <a:srgbClr val="D4AF37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2" name="AutoShape 12"/>
          <p:cNvSpPr/>
          <p:nvPr>
            <p:custDataLst>
              <p:tags r:id="rId11"/>
            </p:custDataLst>
          </p:nvPr>
        </p:nvSpPr>
        <p:spPr>
          <a:xfrm>
            <a:off x="3681730" y="4445000"/>
            <a:ext cx="228346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无缝接入企业日常沟通协作内容，无需二次搬运。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>
            <p:custDataLst>
              <p:tags r:id="rId12"/>
            </p:custDataLst>
          </p:nvPr>
        </p:nvSpPr>
        <p:spPr>
          <a:xfrm>
            <a:off x="6350000" y="2413000"/>
            <a:ext cx="2540000" cy="3175000"/>
          </a:xfrm>
          <a:prstGeom prst="roundRect">
            <a:avLst>
              <a:gd name="adj" fmla="val 60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635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rcRect t="7142" b="7142"/>
          <a:stretch>
            <a:fillRect/>
          </a:stretch>
        </p:blipFill>
        <p:spPr>
          <a:xfrm>
            <a:off x="6731000" y="2667000"/>
            <a:ext cx="1778000" cy="1143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5" name="AutoShape 15"/>
          <p:cNvSpPr/>
          <p:nvPr>
            <p:custDataLst>
              <p:tags r:id="rId15"/>
            </p:custDataLst>
          </p:nvPr>
        </p:nvSpPr>
        <p:spPr>
          <a:xfrm>
            <a:off x="6477000" y="39370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企业微信</a:t>
            </a:r>
            <a:endParaRPr lang="en-US" sz="1600" b="1" i="0" u="none" strike="noStrike">
              <a:solidFill>
                <a:srgbClr val="D4AF37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6" name="AutoShape 16"/>
          <p:cNvSpPr/>
          <p:nvPr>
            <p:custDataLst>
              <p:tags r:id="rId16"/>
            </p:custDataLst>
          </p:nvPr>
        </p:nvSpPr>
        <p:spPr>
          <a:xfrm>
            <a:off x="6482080" y="4445000"/>
            <a:ext cx="230124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深度整合内部沟通与知识沉淀，统一信息管理入口。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>
            <p:custDataLst>
              <p:tags r:id="rId17"/>
            </p:custDataLst>
          </p:nvPr>
        </p:nvSpPr>
        <p:spPr>
          <a:xfrm>
            <a:off x="9144000" y="2413000"/>
            <a:ext cx="2540000" cy="3175000"/>
          </a:xfrm>
          <a:prstGeom prst="roundRect">
            <a:avLst>
              <a:gd name="adj" fmla="val 60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635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8" name="Picture 18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525000" y="2667000"/>
            <a:ext cx="1778000" cy="1143000"/>
          </a:xfrm>
          <a:prstGeom prst="rect">
            <a:avLst/>
          </a:prstGeom>
        </p:spPr>
      </p:pic>
      <p:sp>
        <p:nvSpPr>
          <p:cNvPr id="19" name="AutoShape 19"/>
          <p:cNvSpPr/>
          <p:nvPr>
            <p:custDataLst>
              <p:tags r:id="rId21"/>
            </p:custDataLst>
          </p:nvPr>
        </p:nvSpPr>
        <p:spPr>
          <a:xfrm>
            <a:off x="9271000" y="39370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私有云盘</a:t>
            </a:r>
            <a:endParaRPr lang="en-US" sz="1600" b="1" i="0" u="none" strike="noStrike">
              <a:solidFill>
                <a:srgbClr val="D4AF37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20" name="AutoShape 20"/>
          <p:cNvSpPr/>
          <p:nvPr>
            <p:custDataLst>
              <p:tags r:id="rId22"/>
            </p:custDataLst>
          </p:nvPr>
        </p:nvSpPr>
        <p:spPr>
          <a:xfrm>
            <a:off x="9274810" y="4445000"/>
            <a:ext cx="226568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支持直接挂载访问，打通企业现有存储资源壁垒。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03 深度对接企业业务系统，打破数据孤岛</a:t>
            </a:r>
            <a:endParaRPr lang="en-US" sz="32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支持与 OA、ERP、MES、WMS、档案系统、业务数据库等无缝集成，实现业务数据与知识库深度联动，从</a:t>
            </a: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独立知识库工具升级为企业统一知识中枢</a:t>
            </a: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，真正融入业务流程，让知识资产在业务流转中创造价值。</a:t>
            </a:r>
            <a:endParaRPr lang="en-US" sz="1600" b="0" i="0" u="none" strike="noStrike">
              <a:solidFill>
                <a:schemeClr val="tx1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762000" y="2540000"/>
            <a:ext cx="3302000" cy="3175000"/>
          </a:xfrm>
          <a:prstGeom prst="roundRect">
            <a:avLst>
              <a:gd name="adj" fmla="val 48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635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1778000" y="2857500"/>
            <a:ext cx="1270000" cy="1270000"/>
          </a:xfrm>
          <a:prstGeom prst="ellipse">
            <a:avLst/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32000" y="3111500"/>
            <a:ext cx="762000" cy="7620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1016000" y="4318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数据联动 · 决策赋能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909955" y="4953000"/>
            <a:ext cx="3062605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将分散的业务数据转化为结构化知识，辅助管理者进行快速、精准的业务决策。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0" name="AutoShape 10"/>
          <p:cNvSpPr/>
          <p:nvPr>
            <p:custDataLst>
              <p:tags r:id="rId9"/>
            </p:custDataLst>
          </p:nvPr>
        </p:nvSpPr>
        <p:spPr>
          <a:xfrm>
            <a:off x="4445000" y="2540000"/>
            <a:ext cx="3302000" cy="3175000"/>
          </a:xfrm>
          <a:prstGeom prst="roundRect">
            <a:avLst>
              <a:gd name="adj" fmla="val 48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635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1" name="AutoShape 11"/>
          <p:cNvSpPr/>
          <p:nvPr>
            <p:custDataLst>
              <p:tags r:id="rId10"/>
            </p:custDataLst>
          </p:nvPr>
        </p:nvSpPr>
        <p:spPr>
          <a:xfrm>
            <a:off x="5461000" y="2857500"/>
            <a:ext cx="1270000" cy="1270000"/>
          </a:xfrm>
          <a:prstGeom prst="ellipse">
            <a:avLst/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715000" y="3111500"/>
            <a:ext cx="762000" cy="7620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4"/>
            </p:custDataLst>
          </p:nvPr>
        </p:nvSpPr>
        <p:spPr>
          <a:xfrm>
            <a:off x="4699000" y="4318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流程整合 · 一线赋能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14" name="AutoShape 14"/>
          <p:cNvSpPr/>
          <p:nvPr>
            <p:custDataLst>
              <p:tags r:id="rId15"/>
            </p:custDataLst>
          </p:nvPr>
        </p:nvSpPr>
        <p:spPr>
          <a:xfrm>
            <a:off x="4523740" y="4953000"/>
            <a:ext cx="3138805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在审批、生产等业务流程中实时嵌入知识服务，帮助一线员工即时解决问题。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5" name="AutoShape 15"/>
          <p:cNvSpPr/>
          <p:nvPr>
            <p:custDataLst>
              <p:tags r:id="rId16"/>
            </p:custDataLst>
          </p:nvPr>
        </p:nvSpPr>
        <p:spPr>
          <a:xfrm>
            <a:off x="8128000" y="2540000"/>
            <a:ext cx="3302000" cy="3175000"/>
          </a:xfrm>
          <a:prstGeom prst="roundRect">
            <a:avLst>
              <a:gd name="adj" fmla="val 48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635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6" name="AutoShape 16"/>
          <p:cNvSpPr/>
          <p:nvPr>
            <p:custDataLst>
              <p:tags r:id="rId17"/>
            </p:custDataLst>
          </p:nvPr>
        </p:nvSpPr>
        <p:spPr>
          <a:xfrm>
            <a:off x="9144000" y="2857500"/>
            <a:ext cx="1270000" cy="1270000"/>
          </a:xfrm>
          <a:prstGeom prst="ellipse">
            <a:avLst/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398000" y="3111500"/>
            <a:ext cx="762000" cy="7620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21"/>
            </p:custDataLst>
          </p:nvPr>
        </p:nvSpPr>
        <p:spPr>
          <a:xfrm>
            <a:off x="8382000" y="43180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统一中枢 · 资产沉淀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19" name="AutoShape 19"/>
          <p:cNvSpPr/>
          <p:nvPr>
            <p:custDataLst>
              <p:tags r:id="rId22"/>
            </p:custDataLst>
          </p:nvPr>
        </p:nvSpPr>
        <p:spPr>
          <a:xfrm>
            <a:off x="8213725" y="4953000"/>
            <a:ext cx="311404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打破异构系统壁垒，构建统一的企业级知识资产库，实现全公司知识的互联互通。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04 内容安全增强：水印、AI脱敏、敏感词过滤</a:t>
            </a:r>
            <a:endParaRPr lang="en-US" sz="32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533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支持</a:t>
            </a:r>
            <a:r>
              <a:rPr lang="en-US" sz="1600" b="1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文档水印、AI智能内容脱敏、敏感词自动识别过滤</a:t>
            </a: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，可对涉密字段、隐私信息自动遮蔽处理，进一步强化内容安全与合规输出。</a:t>
            </a:r>
            <a:endParaRPr lang="en-US" sz="1600" b="0" i="0" u="none" strike="noStrike">
              <a:solidFill>
                <a:schemeClr val="tx1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2413000"/>
            <a:ext cx="5334000" cy="1206500"/>
          </a:xfrm>
          <a:prstGeom prst="roundRect">
            <a:avLst>
              <a:gd name="adj" fmla="val 1052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952500" y="2667000"/>
            <a:ext cx="711200" cy="711200"/>
          </a:xfrm>
          <a:prstGeom prst="ellipse">
            <a:avLst/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" y="28194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905000" y="26035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文档水印防泄露</a:t>
            </a:r>
            <a:endParaRPr lang="en-US" sz="1100">
              <a:latin typeface="黑体" charset="0"/>
              <a:ea typeface="黑体" charset="0"/>
            </a:endParaRPr>
          </a:p>
          <a:p>
            <a:pPr indent="0" algn="l">
              <a:lnSpc>
                <a:spcPct val="108000"/>
              </a:lnSpc>
            </a:pPr>
            <a:r>
              <a:rPr lang="en-US" b="0" i="0" u="none" strike="noStrike">
                <a:solidFill>
                  <a:srgbClr val="77777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支持为文档添加可见或隐形数字水印，有效防止截图、拍照泄露，并可追溯信息泄露源头。</a:t>
            </a:r>
            <a:endParaRPr lang="en-US" b="0" i="0" u="none" strike="noStrike">
              <a:solidFill>
                <a:srgbClr val="777777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62000" y="3746500"/>
            <a:ext cx="5334000" cy="1206500"/>
          </a:xfrm>
          <a:prstGeom prst="roundRect">
            <a:avLst>
              <a:gd name="adj" fmla="val 1052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952500" y="4000500"/>
            <a:ext cx="711200" cy="711200"/>
          </a:xfrm>
          <a:prstGeom prst="ellipse">
            <a:avLst/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" y="41529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905000" y="39370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AI 智能隐私脱敏</a:t>
            </a:r>
            <a:endParaRPr lang="en-US" sz="1100">
              <a:latin typeface="黑体" charset="0"/>
              <a:ea typeface="黑体" charset="0"/>
              <a:cs typeface="黑体" charset="0"/>
            </a:endParaRPr>
          </a:p>
          <a:p>
            <a:pPr indent="0" algn="l">
              <a:lnSpc>
                <a:spcPct val="108000"/>
              </a:lnSpc>
            </a:pPr>
            <a:r>
              <a:rPr lang="en-US" b="0" i="0" u="none" strike="noStrike">
                <a:solidFill>
                  <a:srgbClr val="777777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基于NLP算法自动识别身份证、手机号、地址等隐私字段，自动进行*号遮蔽，保护核心数据安全。</a:t>
            </a:r>
            <a:endParaRPr lang="en-US" b="0" i="0" u="none" strike="noStrike">
              <a:solidFill>
                <a:srgbClr val="777777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762000" y="5080000"/>
            <a:ext cx="5334000" cy="1206500"/>
          </a:xfrm>
          <a:prstGeom prst="roundRect">
            <a:avLst>
              <a:gd name="adj" fmla="val 1052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952500" y="5334000"/>
            <a:ext cx="711200" cy="711200"/>
          </a:xfrm>
          <a:prstGeom prst="ellipse">
            <a:avLst/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4900" y="54864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905000" y="52705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敏感词自动过滤</a:t>
            </a:r>
            <a:endParaRPr lang="en-US" sz="1100">
              <a:latin typeface="黑体" charset="0"/>
              <a:ea typeface="黑体" charset="0"/>
            </a:endParaRPr>
          </a:p>
          <a:p>
            <a:pPr indent="0" algn="l">
              <a:lnSpc>
                <a:spcPct val="108000"/>
              </a:lnSpc>
            </a:pPr>
            <a:r>
              <a:rPr lang="en-US" b="0" i="0" u="none" strike="noStrike">
                <a:solidFill>
                  <a:srgbClr val="777777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内置合规词库，实时检测生成内容，自动拦截并过滤违规敏感词汇，确保输出内容完全合规。</a:t>
            </a:r>
            <a:endParaRPr lang="en-US" b="0" i="0" u="none" strike="noStrike">
              <a:solidFill>
                <a:srgbClr val="777777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rcRect l="6711" r="6711"/>
          <a:stretch>
            <a:fillRect/>
          </a:stretch>
        </p:blipFill>
        <p:spPr>
          <a:xfrm>
            <a:off x="6350000" y="2413000"/>
            <a:ext cx="5080000" cy="3302000"/>
          </a:xfrm>
          <a:prstGeom prst="roundRect">
            <a:avLst>
              <a:gd name="adj" fmla="val 4615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254000" dist="76200" dir="27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18" name="AutoShape 18"/>
          <p:cNvSpPr/>
          <p:nvPr/>
        </p:nvSpPr>
        <p:spPr>
          <a:xfrm>
            <a:off x="6350000" y="5842000"/>
            <a:ext cx="508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数字水印与防泄密效果演示</a:t>
            </a:r>
            <a:endParaRPr lang="en-US" sz="1200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05 企业级知识库防污染体系，内容安全可追溯</a:t>
            </a:r>
            <a:endParaRPr lang="en-US" sz="32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1270000"/>
          </a:xfrm>
          <a:prstGeom prst="roundRect">
            <a:avLst>
              <a:gd name="adj" fmla="val 1200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000000">
                <a:alpha val="6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016000" y="1714500"/>
            <a:ext cx="1016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内置</a:t>
            </a: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AI+人工双重审核机制</a:t>
            </a: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，支持内容准入审核、实时污染监测、多维度溯源定位、精准片段清理，</a:t>
            </a:r>
            <a:r>
              <a:rPr lang="en-US" sz="1600" b="1" i="0" u="none" strike="noStrike">
                <a:solidFill>
                  <a:srgbClr val="D4AF37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从源头杜绝错误知识、涉密信息、违规内容</a:t>
            </a:r>
            <a:r>
              <a:rPr lang="en-US" sz="1600" b="0" i="0" u="none" strike="noStrike">
                <a:solidFill>
                  <a:schemeClr val="tx1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，彻底解决大模型幻觉不可控问题。</a:t>
            </a:r>
            <a:endParaRPr lang="en-US" sz="1600" b="0" i="0" u="none" strike="noStrike">
              <a:solidFill>
                <a:schemeClr val="tx1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6" name="AutoShape 6"/>
          <p:cNvSpPr/>
          <p:nvPr>
            <p:custDataLst>
              <p:tags r:id="rId2"/>
            </p:custDataLst>
          </p:nvPr>
        </p:nvSpPr>
        <p:spPr>
          <a:xfrm>
            <a:off x="762000" y="3175000"/>
            <a:ext cx="3302000" cy="2413000"/>
          </a:xfrm>
          <a:prstGeom prst="roundRect">
            <a:avLst>
              <a:gd name="adj" fmla="val 8421"/>
            </a:avLst>
          </a:prstGeom>
          <a:solidFill>
            <a:srgbClr val="FFFFFF">
              <a:alpha val="96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762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7" name="AutoShape 7"/>
          <p:cNvSpPr/>
          <p:nvPr>
            <p:custDataLst>
              <p:tags r:id="rId3"/>
            </p:custDataLst>
          </p:nvPr>
        </p:nvSpPr>
        <p:spPr>
          <a:xfrm>
            <a:off x="1016000" y="3429000"/>
            <a:ext cx="762000" cy="762000"/>
          </a:xfrm>
          <a:prstGeom prst="ellipse">
            <a:avLst/>
          </a:prstGeom>
          <a:solidFill>
            <a:srgbClr val="D4AF37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93800" y="36068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2032000" y="3556000"/>
            <a:ext cx="177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双重审核机制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887095" y="4445000"/>
            <a:ext cx="304038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建立AI自动化初步筛查与人工专家最终确认的复核流程，确保进入知识库的内容真实、合规。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11" name="AutoShape 11"/>
          <p:cNvSpPr/>
          <p:nvPr>
            <p:custDataLst>
              <p:tags r:id="rId9"/>
            </p:custDataLst>
          </p:nvPr>
        </p:nvSpPr>
        <p:spPr>
          <a:xfrm>
            <a:off x="4445000" y="3175000"/>
            <a:ext cx="3302000" cy="2413000"/>
          </a:xfrm>
          <a:prstGeom prst="roundRect">
            <a:avLst>
              <a:gd name="adj" fmla="val 8421"/>
            </a:avLst>
          </a:prstGeom>
          <a:solidFill>
            <a:srgbClr val="FFFFFF">
              <a:alpha val="96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762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2" name="AutoShape 12"/>
          <p:cNvSpPr/>
          <p:nvPr>
            <p:custDataLst>
              <p:tags r:id="rId10"/>
            </p:custDataLst>
          </p:nvPr>
        </p:nvSpPr>
        <p:spPr>
          <a:xfrm>
            <a:off x="4699000" y="3429000"/>
            <a:ext cx="762000" cy="762000"/>
          </a:xfrm>
          <a:prstGeom prst="ellipse">
            <a:avLst/>
          </a:prstGeom>
          <a:solidFill>
            <a:srgbClr val="D4AF37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876800" y="36068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4"/>
            </p:custDataLst>
          </p:nvPr>
        </p:nvSpPr>
        <p:spPr>
          <a:xfrm>
            <a:off x="5715000" y="3556000"/>
            <a:ext cx="177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实时污染监测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15" name="AutoShape 15"/>
          <p:cNvSpPr/>
          <p:nvPr>
            <p:custDataLst>
              <p:tags r:id="rId15"/>
            </p:custDataLst>
          </p:nvPr>
        </p:nvSpPr>
        <p:spPr>
          <a:xfrm>
            <a:off x="4584065" y="4445000"/>
            <a:ext cx="301244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黑体" charset="0"/>
                <a:sym typeface="Noto Sans SC"/>
              </a:rPr>
              <a:t>持续监控知识库全生命周期内容，通过NLP算法识别异常语义，发现风险内容立即触发告警。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黑体" charset="0"/>
              <a:sym typeface="Noto Sans SC"/>
            </a:endParaRPr>
          </a:p>
        </p:txBody>
      </p:sp>
      <p:sp>
        <p:nvSpPr>
          <p:cNvPr id="16" name="AutoShape 16"/>
          <p:cNvSpPr/>
          <p:nvPr>
            <p:custDataLst>
              <p:tags r:id="rId16"/>
            </p:custDataLst>
          </p:nvPr>
        </p:nvSpPr>
        <p:spPr>
          <a:xfrm>
            <a:off x="8128000" y="3175000"/>
            <a:ext cx="3302000" cy="2413000"/>
          </a:xfrm>
          <a:prstGeom prst="roundRect">
            <a:avLst>
              <a:gd name="adj" fmla="val 8421"/>
            </a:avLst>
          </a:prstGeom>
          <a:solidFill>
            <a:srgbClr val="FFFFFF">
              <a:alpha val="96000"/>
            </a:srgbClr>
          </a:solidFill>
          <a:ln w="25400" cap="flat" cmpd="sng">
            <a:noFill/>
            <a:prstDash val="solid"/>
            <a:round/>
          </a:ln>
          <a:effectLst>
            <a:outerShdw blurRad="254000" dist="762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sp>
        <p:nvSpPr>
          <p:cNvPr id="17" name="AutoShape 17"/>
          <p:cNvSpPr/>
          <p:nvPr>
            <p:custDataLst>
              <p:tags r:id="rId17"/>
            </p:custDataLst>
          </p:nvPr>
        </p:nvSpPr>
        <p:spPr>
          <a:xfrm>
            <a:off x="8382000" y="3429000"/>
            <a:ext cx="762000" cy="762000"/>
          </a:xfrm>
          <a:prstGeom prst="ellipse">
            <a:avLst/>
          </a:prstGeom>
          <a:solidFill>
            <a:srgbClr val="D4AF37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  <p:pic>
        <p:nvPicPr>
          <p:cNvPr id="18" name="Picture 18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559800" y="36068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>
            <p:custDataLst>
              <p:tags r:id="rId21"/>
            </p:custDataLst>
          </p:nvPr>
        </p:nvSpPr>
        <p:spPr>
          <a:xfrm>
            <a:off x="9398000" y="3556000"/>
            <a:ext cx="177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多维精准溯源</a:t>
            </a:r>
            <a:endParaRPr lang="en-US" sz="1800" b="1" i="0" u="none" strike="noStrike">
              <a:solidFill>
                <a:srgbClr val="333333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20" name="AutoShape 20"/>
          <p:cNvSpPr/>
          <p:nvPr>
            <p:custDataLst>
              <p:tags r:id="rId22"/>
            </p:custDataLst>
          </p:nvPr>
        </p:nvSpPr>
        <p:spPr>
          <a:xfrm>
            <a:off x="8264525" y="4445000"/>
            <a:ext cx="301244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b="0" i="0" u="none" strike="noStrike">
                <a:solidFill>
                  <a:srgbClr val="666666"/>
                </a:solidFill>
                <a:latin typeface="黑体" charset="0"/>
                <a:ea typeface="黑体" charset="0"/>
                <a:cs typeface="Noto Sans SC"/>
                <a:sym typeface="Noto Sans SC"/>
              </a:rPr>
              <a:t>记录内容的来源渠道、上传时间、审核人等全链路日志，快速定位问题内容源头，实现精准清理。</a:t>
            </a:r>
            <a:endParaRPr lang="en-US" b="0" i="0" u="none" strike="noStrike">
              <a:solidFill>
                <a:srgbClr val="666666"/>
              </a:solidFill>
              <a:latin typeface="黑体" charset="0"/>
              <a:ea typeface="黑体" charset="0"/>
              <a:cs typeface="Noto Sans SC"/>
              <a:sym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762000" y="5969000"/>
            <a:ext cx="10668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黑体" charset="0"/>
              <a:ea typeface="黑体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10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100.xml><?xml version="1.0" encoding="utf-8"?>
<p:tagLst xmlns:p="http://schemas.openxmlformats.org/presentationml/2006/main">
  <p:tag name="KSO_WM_DIAGRAM_VIRTUALLY_FRAME" val="{&quot;height&quot;:220,&quot;left&quot;:60,&quot;top&quot;:200,&quot;width&quot;:840}"/>
</p:tagLst>
</file>

<file path=ppt/tags/tag101.xml><?xml version="1.0" encoding="utf-8"?>
<p:tagLst xmlns:p="http://schemas.openxmlformats.org/presentationml/2006/main">
  <p:tag name="KSO_WM_DIAGRAM_VIRTUALLY_FRAME" val="{&quot;height&quot;:220,&quot;left&quot;:60,&quot;top&quot;:200,&quot;width&quot;:840}"/>
</p:tagLst>
</file>

<file path=ppt/tags/tag102.xml><?xml version="1.0" encoding="utf-8"?>
<p:tagLst xmlns:p="http://schemas.openxmlformats.org/presentationml/2006/main">
  <p:tag name="KSO_WM_DIAGRAM_VIRTUALLY_FRAME" val="{&quot;height&quot;:220,&quot;left&quot;:60,&quot;top&quot;:200,&quot;width&quot;:840}"/>
</p:tagLst>
</file>

<file path=ppt/tags/tag103.xml><?xml version="1.0" encoding="utf-8"?>
<p:tagLst xmlns:p="http://schemas.openxmlformats.org/presentationml/2006/main">
  <p:tag name="KSO_WM_DIAGRAM_VIRTUALLY_FRAME" val="{&quot;height&quot;:220,&quot;left&quot;:60,&quot;top&quot;:200,&quot;width&quot;:840}"/>
</p:tagLst>
</file>

<file path=ppt/tags/tag104.xml><?xml version="1.0" encoding="utf-8"?>
<p:tagLst xmlns:p="http://schemas.openxmlformats.org/presentationml/2006/main">
  <p:tag name="KSO_WM_DIAGRAM_VIRTUALLY_FRAME" val="{&quot;height&quot;:220,&quot;left&quot;:60,&quot;top&quot;:200,&quot;width&quot;:840}"/>
</p:tagLst>
</file>

<file path=ppt/tags/tag105.xml><?xml version="1.0" encoding="utf-8"?>
<p:tagLst xmlns:p="http://schemas.openxmlformats.org/presentationml/2006/main">
  <p:tag name="KSO_WM_DIAGRAM_VIRTUALLY_FRAME" val="{&quot;height&quot;:220,&quot;left&quot;:60,&quot;top&quot;:200,&quot;width&quot;:840}"/>
</p:tagLst>
</file>

<file path=ppt/tags/tag106.xml><?xml version="1.0" encoding="utf-8"?>
<p:tagLst xmlns:p="http://schemas.openxmlformats.org/presentationml/2006/main">
  <p:tag name="KSO_WM_DIAGRAM_VIRTUALLY_FRAME" val="{&quot;height&quot;:220,&quot;left&quot;:60,&quot;top&quot;:200,&quot;width&quot;:840}"/>
</p:tagLst>
</file>

<file path=ppt/tags/tag107.xml><?xml version="1.0" encoding="utf-8"?>
<p:tagLst xmlns:p="http://schemas.openxmlformats.org/presentationml/2006/main">
  <p:tag name="KSO_WM_DIAGRAM_VIRTUALLY_FRAME" val="{&quot;height&quot;:220,&quot;left&quot;:60,&quot;top&quot;:200,&quot;width&quot;:840}"/>
</p:tagLst>
</file>

<file path=ppt/tags/tag108.xml><?xml version="1.0" encoding="utf-8"?>
<p:tagLst xmlns:p="http://schemas.openxmlformats.org/presentationml/2006/main">
  <p:tag name="KSO_WM_DIAGRAM_VIRTUALLY_FRAME" val="{&quot;height&quot;:220,&quot;left&quot;:60,&quot;top&quot;:200,&quot;width&quot;:840}"/>
</p:tagLst>
</file>

<file path=ppt/tags/tag109.xml><?xml version="1.0" encoding="utf-8"?>
<p:tagLst xmlns:p="http://schemas.openxmlformats.org/presentationml/2006/main">
  <p:tag name="KSO_WM_DIAGRAM_VIRTUALLY_FRAME" val="{&quot;height&quot;:220,&quot;left&quot;:60,&quot;top&quot;:200,&quot;width&quot;:840}"/>
</p:tagLst>
</file>

<file path=ppt/tags/tag11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110.xml><?xml version="1.0" encoding="utf-8"?>
<p:tagLst xmlns:p="http://schemas.openxmlformats.org/presentationml/2006/main">
  <p:tag name="KSO_WM_DIAGRAM_VIRTUALLY_FRAME" val="{&quot;height&quot;:220,&quot;left&quot;:60,&quot;top&quot;:200,&quot;width&quot;:840}"/>
</p:tagLst>
</file>

<file path=ppt/tags/tag111.xml><?xml version="1.0" encoding="utf-8"?>
<p:tagLst xmlns:p="http://schemas.openxmlformats.org/presentationml/2006/main">
  <p:tag name="KSO_WM_DIAGRAM_VIRTUALLY_FRAME" val="{&quot;height&quot;:220,&quot;left&quot;:60,&quot;top&quot;:200,&quot;width&quot;:840}"/>
</p:tagLst>
</file>

<file path=ppt/tags/tag112.xml><?xml version="1.0" encoding="utf-8"?>
<p:tagLst xmlns:p="http://schemas.openxmlformats.org/presentationml/2006/main">
  <p:tag name="KSO_WM_DIAGRAM_VIRTUALLY_FRAME" val="{&quot;height&quot;:220,&quot;left&quot;:60,&quot;top&quot;:200,&quot;width&quot;:840}"/>
</p:tagLst>
</file>

<file path=ppt/tags/tag113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14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15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16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17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18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19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2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120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21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22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23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24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25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26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27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28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29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3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130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31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32.xml><?xml version="1.0" encoding="utf-8"?>
<p:tagLst xmlns:p="http://schemas.openxmlformats.org/presentationml/2006/main">
  <p:tag name="KSO_WM_DIAGRAM_VIRTUALLY_FRAME" val="{&quot;height&quot;:280,&quot;left&quot;:60,&quot;top&quot;:190,&quot;width&quot;:840}"/>
</p:tagLst>
</file>

<file path=ppt/tags/tag133.xml><?xml version="1.0" encoding="utf-8"?>
<p:tagLst xmlns:p="http://schemas.openxmlformats.org/presentationml/2006/main">
  <p:tag name="KSO_WM_DIAGRAM_VIRTUALLY_FRAME" val="{&quot;height&quot;:305,&quot;left&quot;:60,&quot;top&quot;:210,&quot;width&quot;:410}"/>
</p:tagLst>
</file>

<file path=ppt/tags/tag134.xml><?xml version="1.0" encoding="utf-8"?>
<p:tagLst xmlns:p="http://schemas.openxmlformats.org/presentationml/2006/main">
  <p:tag name="KSO_WM_DIAGRAM_VIRTUALLY_FRAME" val="{&quot;height&quot;:305,&quot;left&quot;:60,&quot;top&quot;:210,&quot;width&quot;:410}"/>
</p:tagLst>
</file>

<file path=ppt/tags/tag135.xml><?xml version="1.0" encoding="utf-8"?>
<p:tagLst xmlns:p="http://schemas.openxmlformats.org/presentationml/2006/main">
  <p:tag name="KSO_WM_DIAGRAM_VIRTUALLY_FRAME" val="{&quot;height&quot;:305,&quot;left&quot;:60,&quot;top&quot;:210,&quot;width&quot;:410}"/>
</p:tagLst>
</file>

<file path=ppt/tags/tag136.xml><?xml version="1.0" encoding="utf-8"?>
<p:tagLst xmlns:p="http://schemas.openxmlformats.org/presentationml/2006/main">
  <p:tag name="KSO_WM_DIAGRAM_VIRTUALLY_FRAME" val="{&quot;height&quot;:305,&quot;left&quot;:60,&quot;top&quot;:210,&quot;width&quot;:410}"/>
</p:tagLst>
</file>

<file path=ppt/tags/tag137.xml><?xml version="1.0" encoding="utf-8"?>
<p:tagLst xmlns:p="http://schemas.openxmlformats.org/presentationml/2006/main">
  <p:tag name="KSO_WM_DIAGRAM_VIRTUALLY_FRAME" val="{&quot;height&quot;:305,&quot;left&quot;:60,&quot;top&quot;:210,&quot;width&quot;:410}"/>
</p:tagLst>
</file>

<file path=ppt/tags/tag138.xml><?xml version="1.0" encoding="utf-8"?>
<p:tagLst xmlns:p="http://schemas.openxmlformats.org/presentationml/2006/main">
  <p:tag name="KSO_WM_DIAGRAM_VIRTUALLY_FRAME" val="{&quot;height&quot;:305,&quot;left&quot;:60,&quot;top&quot;:210,&quot;width&quot;:410}"/>
</p:tagLst>
</file>

<file path=ppt/tags/tag139.xml><?xml version="1.0" encoding="utf-8"?>
<p:tagLst xmlns:p="http://schemas.openxmlformats.org/presentationml/2006/main">
  <p:tag name="KSO_WM_DIAGRAM_VIRTUALLY_FRAME" val="{&quot;height&quot;:305,&quot;left&quot;:60,&quot;top&quot;:210,&quot;width&quot;:410}"/>
</p:tagLst>
</file>

<file path=ppt/tags/tag14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140.xml><?xml version="1.0" encoding="utf-8"?>
<p:tagLst xmlns:p="http://schemas.openxmlformats.org/presentationml/2006/main">
  <p:tag name="KSO_WM_DIAGRAM_VIRTUALLY_FRAME" val="{&quot;height&quot;:305,&quot;left&quot;:60,&quot;top&quot;:210,&quot;width&quot;:410}"/>
</p:tagLst>
</file>

<file path=ppt/tags/tag141.xml><?xml version="1.0" encoding="utf-8"?>
<p:tagLst xmlns:p="http://schemas.openxmlformats.org/presentationml/2006/main">
  <p:tag name="KSO_WM_DIAGRAM_VIRTUALLY_FRAME" val="{&quot;height&quot;:305,&quot;left&quot;:60,&quot;top&quot;:210,&quot;width&quot;:410}"/>
</p:tagLst>
</file>

<file path=ppt/tags/tag142.xml><?xml version="1.0" encoding="utf-8"?>
<p:tagLst xmlns:p="http://schemas.openxmlformats.org/presentationml/2006/main">
  <p:tag name="KSO_WM_DIAGRAM_VIRTUALLY_FRAME" val="{&quot;height&quot;:305,&quot;left&quot;:60,&quot;top&quot;:210,&quot;width&quot;:410}"/>
</p:tagLst>
</file>

<file path=ppt/tags/tag143.xml><?xml version="1.0" encoding="utf-8"?>
<p:tagLst xmlns:p="http://schemas.openxmlformats.org/presentationml/2006/main">
  <p:tag name="KSO_WM_DIAGRAM_VIRTUALLY_FRAME" val="{&quot;height&quot;:305,&quot;left&quot;:60,&quot;top&quot;:210,&quot;width&quot;:410}"/>
</p:tagLst>
</file>

<file path=ppt/tags/tag144.xml><?xml version="1.0" encoding="utf-8"?>
<p:tagLst xmlns:p="http://schemas.openxmlformats.org/presentationml/2006/main">
  <p:tag name="KSO_WM_DIAGRAM_VIRTUALLY_FRAME" val="{&quot;height&quot;:305,&quot;left&quot;:60,&quot;top&quot;:210,&quot;width&quot;:410}"/>
</p:tagLst>
</file>

<file path=ppt/tags/tag145.xml><?xml version="1.0" encoding="utf-8"?>
<p:tagLst xmlns:p="http://schemas.openxmlformats.org/presentationml/2006/main">
  <p:tag name="KSO_WM_DIAGRAM_VIRTUALLY_FRAME" val="{&quot;height&quot;:305,&quot;left&quot;:60,&quot;top&quot;:210,&quot;width&quot;:410}"/>
</p:tagLst>
</file>

<file path=ppt/tags/tag146.xml><?xml version="1.0" encoding="utf-8"?>
<p:tagLst xmlns:p="http://schemas.openxmlformats.org/presentationml/2006/main">
  <p:tag name="KSO_WM_DIAGRAM_VIRTUALLY_FRAME" val="{&quot;height&quot;:305,&quot;left&quot;:60,&quot;top&quot;:210,&quot;width&quot;:410}"/>
</p:tagLst>
</file>

<file path=ppt/tags/tag147.xml><?xml version="1.0" encoding="utf-8"?>
<p:tagLst xmlns:p="http://schemas.openxmlformats.org/presentationml/2006/main">
  <p:tag name="KSO_WM_DIAGRAM_VIRTUALLY_FRAME" val="{&quot;height&quot;:305,&quot;left&quot;:60,&quot;top&quot;:210,&quot;width&quot;:410}"/>
</p:tagLst>
</file>

<file path=ppt/tags/tag148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49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5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150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51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52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53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54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55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56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57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58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59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6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160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61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62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63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64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65.xml><?xml version="1.0" encoding="utf-8"?>
<p:tagLst xmlns:p="http://schemas.openxmlformats.org/presentationml/2006/main">
  <p:tag name="KSO_WM_DIAGRAM_VIRTUALLY_FRAME" val="{&quot;height&quot;:260,&quot;left&quot;:60,&quot;top&quot;:190,&quot;width&quot;:840}"/>
</p:tagLst>
</file>

<file path=ppt/tags/tag166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67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68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69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7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170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71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72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73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74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75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76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77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78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79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8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180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81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82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83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84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85.xml><?xml version="1.0" encoding="utf-8"?>
<p:tagLst xmlns:p="http://schemas.openxmlformats.org/presentationml/2006/main">
  <p:tag name="KSO_WM_DIAGRAM_VIRTUALLY_FRAME" val="{&quot;height&quot;:280,&quot;left&quot;:60,&quot;top&quot;:210,&quot;width&quot;:840}"/>
</p:tagLst>
</file>

<file path=ppt/tags/tag19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2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20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21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22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23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24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25.xml><?xml version="1.0" encoding="utf-8"?>
<p:tagLst xmlns:p="http://schemas.openxmlformats.org/presentationml/2006/main">
  <p:tag name="KSO_WM_DIAGRAM_VIRTUALLY_FRAME" val="{&quot;height&quot;:230,&quot;left&quot;:60,&quot;top&quot;:200,&quot;width&quot;:840}"/>
</p:tagLst>
</file>

<file path=ppt/tags/tag26.xml><?xml version="1.0" encoding="utf-8"?>
<p:tagLst xmlns:p="http://schemas.openxmlformats.org/presentationml/2006/main">
  <p:tag name="KSO_WM_DIAGRAM_VIRTUALLY_FRAME" val="{&quot;height&quot;:230,&quot;left&quot;:60,&quot;top&quot;:200,&quot;width&quot;:840}"/>
</p:tagLst>
</file>

<file path=ppt/tags/tag27.xml><?xml version="1.0" encoding="utf-8"?>
<p:tagLst xmlns:p="http://schemas.openxmlformats.org/presentationml/2006/main">
  <p:tag name="KSO_WM_DIAGRAM_VIRTUALLY_FRAME" val="{&quot;height&quot;:230,&quot;left&quot;:60,&quot;top&quot;:200,&quot;width&quot;:840}"/>
</p:tagLst>
</file>

<file path=ppt/tags/tag28.xml><?xml version="1.0" encoding="utf-8"?>
<p:tagLst xmlns:p="http://schemas.openxmlformats.org/presentationml/2006/main">
  <p:tag name="KSO_WM_DIAGRAM_VIRTUALLY_FRAME" val="{&quot;height&quot;:230,&quot;left&quot;:60,&quot;top&quot;:200,&quot;width&quot;:840}"/>
</p:tagLst>
</file>

<file path=ppt/tags/tag29.xml><?xml version="1.0" encoding="utf-8"?>
<p:tagLst xmlns:p="http://schemas.openxmlformats.org/presentationml/2006/main">
  <p:tag name="KSO_WM_DIAGRAM_VIRTUALLY_FRAME" val="{&quot;height&quot;:230,&quot;left&quot;:60,&quot;top&quot;:200,&quot;width&quot;:840}"/>
</p:tagLst>
</file>

<file path=ppt/tags/tag3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30.xml><?xml version="1.0" encoding="utf-8"?>
<p:tagLst xmlns:p="http://schemas.openxmlformats.org/presentationml/2006/main">
  <p:tag name="KSO_WM_DIAGRAM_VIRTUALLY_FRAME" val="{&quot;height&quot;:230,&quot;left&quot;:60,&quot;top&quot;:200,&quot;width&quot;:840}"/>
</p:tagLst>
</file>

<file path=ppt/tags/tag31.xml><?xml version="1.0" encoding="utf-8"?>
<p:tagLst xmlns:p="http://schemas.openxmlformats.org/presentationml/2006/main">
  <p:tag name="KSO_WM_DIAGRAM_VIRTUALLY_FRAME" val="{&quot;height&quot;:230,&quot;left&quot;:60,&quot;top&quot;:200,&quot;width&quot;:840}"/>
</p:tagLst>
</file>

<file path=ppt/tags/tag32.xml><?xml version="1.0" encoding="utf-8"?>
<p:tagLst xmlns:p="http://schemas.openxmlformats.org/presentationml/2006/main">
  <p:tag name="KSO_WM_DIAGRAM_VIRTUALLY_FRAME" val="{&quot;height&quot;:230,&quot;left&quot;:60,&quot;top&quot;:200,&quot;width&quot;:840}"/>
</p:tagLst>
</file>

<file path=ppt/tags/tag33.xml><?xml version="1.0" encoding="utf-8"?>
<p:tagLst xmlns:p="http://schemas.openxmlformats.org/presentationml/2006/main">
  <p:tag name="KSO_WM_DIAGRAM_VIRTUALLY_FRAME" val="{&quot;height&quot;:230,&quot;left&quot;:60,&quot;top&quot;:200,&quot;width&quot;:840}"/>
</p:tagLst>
</file>

<file path=ppt/tags/tag34.xml><?xml version="1.0" encoding="utf-8"?>
<p:tagLst xmlns:p="http://schemas.openxmlformats.org/presentationml/2006/main">
  <p:tag name="KSO_WM_DIAGRAM_VIRTUALLY_FRAME" val="{&quot;height&quot;:230,&quot;left&quot;:60,&quot;top&quot;:200,&quot;width&quot;:840}"/>
</p:tagLst>
</file>

<file path=ppt/tags/tag35.xml><?xml version="1.0" encoding="utf-8"?>
<p:tagLst xmlns:p="http://schemas.openxmlformats.org/presentationml/2006/main">
  <p:tag name="KSO_WM_DIAGRAM_VIRTUALLY_FRAME" val="{&quot;height&quot;:230,&quot;left&quot;:60,&quot;top&quot;:200,&quot;width&quot;:840}"/>
</p:tagLst>
</file>

<file path=ppt/tags/tag36.xml><?xml version="1.0" encoding="utf-8"?>
<p:tagLst xmlns:p="http://schemas.openxmlformats.org/presentationml/2006/main">
  <p:tag name="KSO_WM_DIAGRAM_VIRTUALLY_FRAME" val="{&quot;height&quot;:230,&quot;left&quot;:60,&quot;top&quot;:200,&quot;width&quot;:840}"/>
</p:tagLst>
</file>

<file path=ppt/tags/tag37.xml><?xml version="1.0" encoding="utf-8"?>
<p:tagLst xmlns:p="http://schemas.openxmlformats.org/presentationml/2006/main">
  <p:tag name="KSO_WM_DIAGRAM_VIRTUALLY_FRAME" val="{&quot;height&quot;:230,&quot;left&quot;:60,&quot;top&quot;:200,&quot;width&quot;:840}"/>
</p:tagLst>
</file>

<file path=ppt/tags/tag38.xml><?xml version="1.0" encoding="utf-8"?>
<p:tagLst xmlns:p="http://schemas.openxmlformats.org/presentationml/2006/main">
  <p:tag name="KSO_WM_DIAGRAM_VIRTUALLY_FRAME" val="{&quot;height&quot;:230,&quot;left&quot;:60,&quot;top&quot;:200,&quot;width&quot;:840}"/>
</p:tagLst>
</file>

<file path=ppt/tags/tag39.xml><?xml version="1.0" encoding="utf-8"?>
<p:tagLst xmlns:p="http://schemas.openxmlformats.org/presentationml/2006/main">
  <p:tag name="KSO_WM_DIAGRAM_VIRTUALLY_FRAME" val="{&quot;height&quot;:230,&quot;left&quot;:60,&quot;top&quot;:200,&quot;width&quot;:840}"/>
</p:tagLst>
</file>

<file path=ppt/tags/tag4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40.xml><?xml version="1.0" encoding="utf-8"?>
<p:tagLst xmlns:p="http://schemas.openxmlformats.org/presentationml/2006/main">
  <p:tag name="KSO_WM_DIAGRAM_VIRTUALLY_FRAME" val="{&quot;height&quot;:250,&quot;left&quot;:60,&quot;top&quot;:190,&quot;width&quot;:860}"/>
</p:tagLst>
</file>

<file path=ppt/tags/tag41.xml><?xml version="1.0" encoding="utf-8"?>
<p:tagLst xmlns:p="http://schemas.openxmlformats.org/presentationml/2006/main">
  <p:tag name="KSO_WM_DIAGRAM_VIRTUALLY_FRAME" val="{&quot;height&quot;:250,&quot;left&quot;:60,&quot;top&quot;:190,&quot;width&quot;:860}"/>
</p:tagLst>
</file>

<file path=ppt/tags/tag42.xml><?xml version="1.0" encoding="utf-8"?>
<p:tagLst xmlns:p="http://schemas.openxmlformats.org/presentationml/2006/main">
  <p:tag name="KSO_WM_DIAGRAM_VIRTUALLY_FRAME" val="{&quot;height&quot;:250,&quot;left&quot;:60,&quot;top&quot;:190,&quot;width&quot;:860}"/>
</p:tagLst>
</file>

<file path=ppt/tags/tag43.xml><?xml version="1.0" encoding="utf-8"?>
<p:tagLst xmlns:p="http://schemas.openxmlformats.org/presentationml/2006/main">
  <p:tag name="KSO_WM_DIAGRAM_VIRTUALLY_FRAME" val="{&quot;height&quot;:250,&quot;left&quot;:60,&quot;top&quot;:190,&quot;width&quot;:860}"/>
</p:tagLst>
</file>

<file path=ppt/tags/tag44.xml><?xml version="1.0" encoding="utf-8"?>
<p:tagLst xmlns:p="http://schemas.openxmlformats.org/presentationml/2006/main">
  <p:tag name="KSO_WM_DIAGRAM_VIRTUALLY_FRAME" val="{&quot;height&quot;:250,&quot;left&quot;:60,&quot;top&quot;:190,&quot;width&quot;:860}"/>
</p:tagLst>
</file>

<file path=ppt/tags/tag45.xml><?xml version="1.0" encoding="utf-8"?>
<p:tagLst xmlns:p="http://schemas.openxmlformats.org/presentationml/2006/main">
  <p:tag name="KSO_WM_DIAGRAM_VIRTUALLY_FRAME" val="{&quot;height&quot;:250,&quot;left&quot;:60,&quot;top&quot;:190,&quot;width&quot;:860}"/>
</p:tagLst>
</file>

<file path=ppt/tags/tag46.xml><?xml version="1.0" encoding="utf-8"?>
<p:tagLst xmlns:p="http://schemas.openxmlformats.org/presentationml/2006/main">
  <p:tag name="KSO_WM_DIAGRAM_VIRTUALLY_FRAME" val="{&quot;height&quot;:250,&quot;left&quot;:60,&quot;top&quot;:190,&quot;width&quot;:860}"/>
</p:tagLst>
</file>

<file path=ppt/tags/tag47.xml><?xml version="1.0" encoding="utf-8"?>
<p:tagLst xmlns:p="http://schemas.openxmlformats.org/presentationml/2006/main">
  <p:tag name="KSO_WM_DIAGRAM_VIRTUALLY_FRAME" val="{&quot;height&quot;:250,&quot;left&quot;:60,&quot;top&quot;:190,&quot;width&quot;:860}"/>
</p:tagLst>
</file>

<file path=ppt/tags/tag48.xml><?xml version="1.0" encoding="utf-8"?>
<p:tagLst xmlns:p="http://schemas.openxmlformats.org/presentationml/2006/main">
  <p:tag name="KSO_WM_DIAGRAM_VIRTUALLY_FRAME" val="{&quot;height&quot;:250,&quot;left&quot;:60,&quot;top&quot;:190,&quot;width&quot;:860}"/>
</p:tagLst>
</file>

<file path=ppt/tags/tag49.xml><?xml version="1.0" encoding="utf-8"?>
<p:tagLst xmlns:p="http://schemas.openxmlformats.org/presentationml/2006/main">
  <p:tag name="KSO_WM_DIAGRAM_VIRTUALLY_FRAME" val="{&quot;height&quot;:250,&quot;left&quot;:60,&quot;top&quot;:190,&quot;width&quot;:860}"/>
</p:tagLst>
</file>

<file path=ppt/tags/tag5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50.xml><?xml version="1.0" encoding="utf-8"?>
<p:tagLst xmlns:p="http://schemas.openxmlformats.org/presentationml/2006/main">
  <p:tag name="KSO_WM_DIAGRAM_VIRTUALLY_FRAME" val="{&quot;height&quot;:250,&quot;left&quot;:60,&quot;top&quot;:190,&quot;width&quot;:860}"/>
</p:tagLst>
</file>

<file path=ppt/tags/tag51.xml><?xml version="1.0" encoding="utf-8"?>
<p:tagLst xmlns:p="http://schemas.openxmlformats.org/presentationml/2006/main">
  <p:tag name="KSO_WM_DIAGRAM_VIRTUALLY_FRAME" val="{&quot;height&quot;:250,&quot;left&quot;:60,&quot;top&quot;:190,&quot;width&quot;:860}"/>
</p:tagLst>
</file>

<file path=ppt/tags/tag52.xml><?xml version="1.0" encoding="utf-8"?>
<p:tagLst xmlns:p="http://schemas.openxmlformats.org/presentationml/2006/main">
  <p:tag name="KSO_WM_DIAGRAM_VIRTUALLY_FRAME" val="{&quot;height&quot;:250,&quot;left&quot;:60,&quot;top&quot;:190,&quot;width&quot;:860}"/>
</p:tagLst>
</file>

<file path=ppt/tags/tag53.xml><?xml version="1.0" encoding="utf-8"?>
<p:tagLst xmlns:p="http://schemas.openxmlformats.org/presentationml/2006/main">
  <p:tag name="KSO_WM_DIAGRAM_VIRTUALLY_FRAME" val="{&quot;height&quot;:250,&quot;left&quot;:60,&quot;top&quot;:190,&quot;width&quot;:860}"/>
</p:tagLst>
</file>

<file path=ppt/tags/tag54.xml><?xml version="1.0" encoding="utf-8"?>
<p:tagLst xmlns:p="http://schemas.openxmlformats.org/presentationml/2006/main">
  <p:tag name="KSO_WM_DIAGRAM_VIRTUALLY_FRAME" val="{&quot;height&quot;:250,&quot;left&quot;:60,&quot;top&quot;:190,&quot;width&quot;:860}"/>
</p:tagLst>
</file>

<file path=ppt/tags/tag55.xml><?xml version="1.0" encoding="utf-8"?>
<p:tagLst xmlns:p="http://schemas.openxmlformats.org/presentationml/2006/main">
  <p:tag name="KSO_WM_DIAGRAM_VIRTUALLY_FRAME" val="{&quot;height&quot;:250,&quot;left&quot;:60,&quot;top&quot;:190,&quot;width&quot;:860}"/>
</p:tagLst>
</file>

<file path=ppt/tags/tag56.xml><?xml version="1.0" encoding="utf-8"?>
<p:tagLst xmlns:p="http://schemas.openxmlformats.org/presentationml/2006/main">
  <p:tag name="KSO_WM_DIAGRAM_VIRTUALLY_FRAME" val="{&quot;height&quot;:250,&quot;left&quot;:60,&quot;top&quot;:200,&quot;width&quot;:840}"/>
</p:tagLst>
</file>

<file path=ppt/tags/tag57.xml><?xml version="1.0" encoding="utf-8"?>
<p:tagLst xmlns:p="http://schemas.openxmlformats.org/presentationml/2006/main">
  <p:tag name="KSO_WM_DIAGRAM_VIRTUALLY_FRAME" val="{&quot;height&quot;:250,&quot;left&quot;:60,&quot;top&quot;:200,&quot;width&quot;:840}"/>
</p:tagLst>
</file>

<file path=ppt/tags/tag58.xml><?xml version="1.0" encoding="utf-8"?>
<p:tagLst xmlns:p="http://schemas.openxmlformats.org/presentationml/2006/main">
  <p:tag name="KSO_WM_DIAGRAM_VIRTUALLY_FRAME" val="{&quot;height&quot;:250,&quot;left&quot;:60,&quot;top&quot;:200,&quot;width&quot;:840}"/>
</p:tagLst>
</file>

<file path=ppt/tags/tag59.xml><?xml version="1.0" encoding="utf-8"?>
<p:tagLst xmlns:p="http://schemas.openxmlformats.org/presentationml/2006/main">
  <p:tag name="KSO_WM_DIAGRAM_VIRTUALLY_FRAME" val="{&quot;height&quot;:250,&quot;left&quot;:60,&quot;top&quot;:200,&quot;width&quot;:840}"/>
</p:tagLst>
</file>

<file path=ppt/tags/tag6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60.xml><?xml version="1.0" encoding="utf-8"?>
<p:tagLst xmlns:p="http://schemas.openxmlformats.org/presentationml/2006/main">
  <p:tag name="KSO_WM_DIAGRAM_VIRTUALLY_FRAME" val="{&quot;height&quot;:250,&quot;left&quot;:60,&quot;top&quot;:200,&quot;width&quot;:840}"/>
</p:tagLst>
</file>

<file path=ppt/tags/tag61.xml><?xml version="1.0" encoding="utf-8"?>
<p:tagLst xmlns:p="http://schemas.openxmlformats.org/presentationml/2006/main">
  <p:tag name="KSO_WM_DIAGRAM_VIRTUALLY_FRAME" val="{&quot;height&quot;:250,&quot;left&quot;:60,&quot;top&quot;:200,&quot;width&quot;:840}"/>
</p:tagLst>
</file>

<file path=ppt/tags/tag62.xml><?xml version="1.0" encoding="utf-8"?>
<p:tagLst xmlns:p="http://schemas.openxmlformats.org/presentationml/2006/main">
  <p:tag name="KSO_WM_DIAGRAM_VIRTUALLY_FRAME" val="{&quot;height&quot;:250,&quot;left&quot;:60,&quot;top&quot;:200,&quot;width&quot;:840}"/>
</p:tagLst>
</file>

<file path=ppt/tags/tag63.xml><?xml version="1.0" encoding="utf-8"?>
<p:tagLst xmlns:p="http://schemas.openxmlformats.org/presentationml/2006/main">
  <p:tag name="KSO_WM_DIAGRAM_VIRTUALLY_FRAME" val="{&quot;height&quot;:250,&quot;left&quot;:60,&quot;top&quot;:200,&quot;width&quot;:840}"/>
</p:tagLst>
</file>

<file path=ppt/tags/tag64.xml><?xml version="1.0" encoding="utf-8"?>
<p:tagLst xmlns:p="http://schemas.openxmlformats.org/presentationml/2006/main">
  <p:tag name="KSO_WM_DIAGRAM_VIRTUALLY_FRAME" val="{&quot;height&quot;:250,&quot;left&quot;:60,&quot;top&quot;:200,&quot;width&quot;:840}"/>
</p:tagLst>
</file>

<file path=ppt/tags/tag65.xml><?xml version="1.0" encoding="utf-8"?>
<p:tagLst xmlns:p="http://schemas.openxmlformats.org/presentationml/2006/main">
  <p:tag name="KSO_WM_DIAGRAM_VIRTUALLY_FRAME" val="{&quot;height&quot;:250,&quot;left&quot;:60,&quot;top&quot;:200,&quot;width&quot;:840}"/>
</p:tagLst>
</file>

<file path=ppt/tags/tag66.xml><?xml version="1.0" encoding="utf-8"?>
<p:tagLst xmlns:p="http://schemas.openxmlformats.org/presentationml/2006/main">
  <p:tag name="KSO_WM_DIAGRAM_VIRTUALLY_FRAME" val="{&quot;height&quot;:250,&quot;left&quot;:60,&quot;top&quot;:200,&quot;width&quot;:840}"/>
</p:tagLst>
</file>

<file path=ppt/tags/tag67.xml><?xml version="1.0" encoding="utf-8"?>
<p:tagLst xmlns:p="http://schemas.openxmlformats.org/presentationml/2006/main">
  <p:tag name="KSO_WM_DIAGRAM_VIRTUALLY_FRAME" val="{&quot;height&quot;:250,&quot;left&quot;:60,&quot;top&quot;:200,&quot;width&quot;:840}"/>
</p:tagLst>
</file>

<file path=ppt/tags/tag68.xml><?xml version="1.0" encoding="utf-8"?>
<p:tagLst xmlns:p="http://schemas.openxmlformats.org/presentationml/2006/main">
  <p:tag name="KSO_WM_DIAGRAM_VIRTUALLY_FRAME" val="{&quot;height&quot;:250,&quot;left&quot;:60,&quot;top&quot;:200,&quot;width&quot;:840}"/>
</p:tagLst>
</file>

<file path=ppt/tags/tag69.xml><?xml version="1.0" encoding="utf-8"?>
<p:tagLst xmlns:p="http://schemas.openxmlformats.org/presentationml/2006/main">
  <p:tag name="KSO_WM_DIAGRAM_VIRTUALLY_FRAME" val="{&quot;height&quot;:250,&quot;left&quot;:60,&quot;top&quot;:200,&quot;width&quot;:840}"/>
</p:tagLst>
</file>

<file path=ppt/tags/tag7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70.xml><?xml version="1.0" encoding="utf-8"?>
<p:tagLst xmlns:p="http://schemas.openxmlformats.org/presentationml/2006/main">
  <p:tag name="KSO_WM_DIAGRAM_VIRTUALLY_FRAME" val="{&quot;height&quot;:250,&quot;left&quot;:60,&quot;top&quot;:200,&quot;width&quot;:840}"/>
</p:tagLst>
</file>

<file path=ppt/tags/tag71.xml><?xml version="1.0" encoding="utf-8"?>
<p:tagLst xmlns:p="http://schemas.openxmlformats.org/presentationml/2006/main">
  <p:tag name="KSO_WM_DIAGRAM_VIRTUALLY_FRAME" val="{&quot;height&quot;:190,&quot;left&quot;:60,&quot;top&quot;:250,&quot;width&quot;:840}"/>
</p:tagLst>
</file>

<file path=ppt/tags/tag72.xml><?xml version="1.0" encoding="utf-8"?>
<p:tagLst xmlns:p="http://schemas.openxmlformats.org/presentationml/2006/main">
  <p:tag name="KSO_WM_DIAGRAM_VIRTUALLY_FRAME" val="{&quot;height&quot;:190,&quot;left&quot;:60,&quot;top&quot;:250,&quot;width&quot;:840}"/>
</p:tagLst>
</file>

<file path=ppt/tags/tag73.xml><?xml version="1.0" encoding="utf-8"?>
<p:tagLst xmlns:p="http://schemas.openxmlformats.org/presentationml/2006/main">
  <p:tag name="KSO_WM_DIAGRAM_VIRTUALLY_FRAME" val="{&quot;height&quot;:190,&quot;left&quot;:60,&quot;top&quot;:250,&quot;width&quot;:840}"/>
</p:tagLst>
</file>

<file path=ppt/tags/tag74.xml><?xml version="1.0" encoding="utf-8"?>
<p:tagLst xmlns:p="http://schemas.openxmlformats.org/presentationml/2006/main">
  <p:tag name="KSO_WM_DIAGRAM_VIRTUALLY_FRAME" val="{&quot;height&quot;:190,&quot;left&quot;:60,&quot;top&quot;:250,&quot;width&quot;:840}"/>
</p:tagLst>
</file>

<file path=ppt/tags/tag75.xml><?xml version="1.0" encoding="utf-8"?>
<p:tagLst xmlns:p="http://schemas.openxmlformats.org/presentationml/2006/main">
  <p:tag name="KSO_WM_DIAGRAM_VIRTUALLY_FRAME" val="{&quot;height&quot;:190,&quot;left&quot;:60,&quot;top&quot;:250,&quot;width&quot;:840}"/>
</p:tagLst>
</file>

<file path=ppt/tags/tag76.xml><?xml version="1.0" encoding="utf-8"?>
<p:tagLst xmlns:p="http://schemas.openxmlformats.org/presentationml/2006/main">
  <p:tag name="KSO_WM_DIAGRAM_VIRTUALLY_FRAME" val="{&quot;height&quot;:190,&quot;left&quot;:60,&quot;top&quot;:250,&quot;width&quot;:840}"/>
</p:tagLst>
</file>

<file path=ppt/tags/tag77.xml><?xml version="1.0" encoding="utf-8"?>
<p:tagLst xmlns:p="http://schemas.openxmlformats.org/presentationml/2006/main">
  <p:tag name="KSO_WM_DIAGRAM_VIRTUALLY_FRAME" val="{&quot;height&quot;:190,&quot;left&quot;:60,&quot;top&quot;:250,&quot;width&quot;:840}"/>
</p:tagLst>
</file>

<file path=ppt/tags/tag78.xml><?xml version="1.0" encoding="utf-8"?>
<p:tagLst xmlns:p="http://schemas.openxmlformats.org/presentationml/2006/main">
  <p:tag name="KSO_WM_DIAGRAM_VIRTUALLY_FRAME" val="{&quot;height&quot;:190,&quot;left&quot;:60,&quot;top&quot;:250,&quot;width&quot;:840}"/>
</p:tagLst>
</file>

<file path=ppt/tags/tag79.xml><?xml version="1.0" encoding="utf-8"?>
<p:tagLst xmlns:p="http://schemas.openxmlformats.org/presentationml/2006/main">
  <p:tag name="KSO_WM_DIAGRAM_VIRTUALLY_FRAME" val="{&quot;height&quot;:190,&quot;left&quot;:60,&quot;top&quot;:250,&quot;width&quot;:840}"/>
</p:tagLst>
</file>

<file path=ppt/tags/tag8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80.xml><?xml version="1.0" encoding="utf-8"?>
<p:tagLst xmlns:p="http://schemas.openxmlformats.org/presentationml/2006/main">
  <p:tag name="KSO_WM_DIAGRAM_VIRTUALLY_FRAME" val="{&quot;height&quot;:190,&quot;left&quot;:60,&quot;top&quot;:250,&quot;width&quot;:840}"/>
</p:tagLst>
</file>

<file path=ppt/tags/tag81.xml><?xml version="1.0" encoding="utf-8"?>
<p:tagLst xmlns:p="http://schemas.openxmlformats.org/presentationml/2006/main">
  <p:tag name="KSO_WM_DIAGRAM_VIRTUALLY_FRAME" val="{&quot;height&quot;:190,&quot;left&quot;:60,&quot;top&quot;:250,&quot;width&quot;:840}"/>
</p:tagLst>
</file>

<file path=ppt/tags/tag82.xml><?xml version="1.0" encoding="utf-8"?>
<p:tagLst xmlns:p="http://schemas.openxmlformats.org/presentationml/2006/main">
  <p:tag name="KSO_WM_DIAGRAM_VIRTUALLY_FRAME" val="{&quot;height&quot;:190,&quot;left&quot;:60,&quot;top&quot;:250,&quot;width&quot;:840}"/>
</p:tagLst>
</file>

<file path=ppt/tags/tag83.xml><?xml version="1.0" encoding="utf-8"?>
<p:tagLst xmlns:p="http://schemas.openxmlformats.org/presentationml/2006/main">
  <p:tag name="KSO_WM_DIAGRAM_VIRTUALLY_FRAME" val="{&quot;height&quot;:190,&quot;left&quot;:60,&quot;top&quot;:250,&quot;width&quot;:840}"/>
</p:tagLst>
</file>

<file path=ppt/tags/tag84.xml><?xml version="1.0" encoding="utf-8"?>
<p:tagLst xmlns:p="http://schemas.openxmlformats.org/presentationml/2006/main">
  <p:tag name="KSO_WM_DIAGRAM_VIRTUALLY_FRAME" val="{&quot;height&quot;:190,&quot;left&quot;:60,&quot;top&quot;:250,&quot;width&quot;:840}"/>
</p:tagLst>
</file>

<file path=ppt/tags/tag85.xml><?xml version="1.0" encoding="utf-8"?>
<p:tagLst xmlns:p="http://schemas.openxmlformats.org/presentationml/2006/main">
  <p:tag name="KSO_WM_DIAGRAM_VIRTUALLY_FRAME" val="{&quot;height&quot;:190,&quot;left&quot;:60,&quot;top&quot;:250,&quot;width&quot;:840}"/>
</p:tagLst>
</file>

<file path=ppt/tags/tag86.xml><?xml version="1.0" encoding="utf-8"?>
<p:tagLst xmlns:p="http://schemas.openxmlformats.org/presentationml/2006/main">
  <p:tag name="KSO_WM_DIAGRAM_VIRTUALLY_FRAME" val="{&quot;height&quot;:261.05,&quot;left&quot;:60,&quot;top&quot;:200,&quot;width&quot;:840}"/>
</p:tagLst>
</file>

<file path=ppt/tags/tag87.xml><?xml version="1.0" encoding="utf-8"?>
<p:tagLst xmlns:p="http://schemas.openxmlformats.org/presentationml/2006/main">
  <p:tag name="KSO_WM_DIAGRAM_VIRTUALLY_FRAME" val="{&quot;height&quot;:261.05,&quot;left&quot;:60,&quot;top&quot;:200,&quot;width&quot;:840}"/>
</p:tagLst>
</file>

<file path=ppt/tags/tag88.xml><?xml version="1.0" encoding="utf-8"?>
<p:tagLst xmlns:p="http://schemas.openxmlformats.org/presentationml/2006/main">
  <p:tag name="KSO_WM_DIAGRAM_VIRTUALLY_FRAME" val="{&quot;height&quot;:261.05,&quot;left&quot;:60,&quot;top&quot;:200,&quot;width&quot;:840}"/>
</p:tagLst>
</file>

<file path=ppt/tags/tag89.xml><?xml version="1.0" encoding="utf-8"?>
<p:tagLst xmlns:p="http://schemas.openxmlformats.org/presentationml/2006/main">
  <p:tag name="KSO_WM_DIAGRAM_VIRTUALLY_FRAME" val="{&quot;height&quot;:261.05,&quot;left&quot;:60,&quot;top&quot;:200,&quot;width&quot;:840}"/>
</p:tagLst>
</file>

<file path=ppt/tags/tag9.xml><?xml version="1.0" encoding="utf-8"?>
<p:tagLst xmlns:p="http://schemas.openxmlformats.org/presentationml/2006/main">
  <p:tag name="KSO_WM_DIAGRAM_VIRTUALLY_FRAME" val="{&quot;height&quot;:224.7,&quot;left&quot;:60,&quot;top&quot;:220,&quot;width&quot;:860}"/>
</p:tagLst>
</file>

<file path=ppt/tags/tag90.xml><?xml version="1.0" encoding="utf-8"?>
<p:tagLst xmlns:p="http://schemas.openxmlformats.org/presentationml/2006/main">
  <p:tag name="KSO_WM_DIAGRAM_VIRTUALLY_FRAME" val="{&quot;height&quot;:261.05,&quot;left&quot;:60,&quot;top&quot;:200,&quot;width&quot;:840}"/>
</p:tagLst>
</file>

<file path=ppt/tags/tag91.xml><?xml version="1.0" encoding="utf-8"?>
<p:tagLst xmlns:p="http://schemas.openxmlformats.org/presentationml/2006/main">
  <p:tag name="KSO_WM_DIAGRAM_VIRTUALLY_FRAME" val="{&quot;height&quot;:261.05,&quot;left&quot;:60,&quot;top&quot;:200,&quot;width&quot;:840}"/>
</p:tagLst>
</file>

<file path=ppt/tags/tag92.xml><?xml version="1.0" encoding="utf-8"?>
<p:tagLst xmlns:p="http://schemas.openxmlformats.org/presentationml/2006/main">
  <p:tag name="KSO_WM_DIAGRAM_VIRTUALLY_FRAME" val="{&quot;height&quot;:261.05,&quot;left&quot;:60,&quot;top&quot;:200,&quot;width&quot;:840}"/>
</p:tagLst>
</file>

<file path=ppt/tags/tag93.xml><?xml version="1.0" encoding="utf-8"?>
<p:tagLst xmlns:p="http://schemas.openxmlformats.org/presentationml/2006/main">
  <p:tag name="KSO_WM_DIAGRAM_VIRTUALLY_FRAME" val="{&quot;height&quot;:261.05,&quot;left&quot;:60,&quot;top&quot;:200,&quot;width&quot;:840}"/>
</p:tagLst>
</file>

<file path=ppt/tags/tag94.xml><?xml version="1.0" encoding="utf-8"?>
<p:tagLst xmlns:p="http://schemas.openxmlformats.org/presentationml/2006/main">
  <p:tag name="KSO_WM_DIAGRAM_VIRTUALLY_FRAME" val="{&quot;height&quot;:261.05,&quot;left&quot;:60,&quot;top&quot;:200,&quot;width&quot;:840}"/>
</p:tagLst>
</file>

<file path=ppt/tags/tag95.xml><?xml version="1.0" encoding="utf-8"?>
<p:tagLst xmlns:p="http://schemas.openxmlformats.org/presentationml/2006/main">
  <p:tag name="KSO_WM_DIAGRAM_VIRTUALLY_FRAME" val="{&quot;height&quot;:261.05,&quot;left&quot;:60,&quot;top&quot;:200,&quot;width&quot;:840}"/>
</p:tagLst>
</file>

<file path=ppt/tags/tag96.xml><?xml version="1.0" encoding="utf-8"?>
<p:tagLst xmlns:p="http://schemas.openxmlformats.org/presentationml/2006/main">
  <p:tag name="KSO_WM_DIAGRAM_VIRTUALLY_FRAME" val="{&quot;height&quot;:261.05,&quot;left&quot;:60,&quot;top&quot;:200,&quot;width&quot;:840}"/>
</p:tagLst>
</file>

<file path=ppt/tags/tag97.xml><?xml version="1.0" encoding="utf-8"?>
<p:tagLst xmlns:p="http://schemas.openxmlformats.org/presentationml/2006/main">
  <p:tag name="KSO_WM_DIAGRAM_VIRTUALLY_FRAME" val="{&quot;height&quot;:261.05,&quot;left&quot;:60,&quot;top&quot;:200,&quot;width&quot;:840}"/>
</p:tagLst>
</file>

<file path=ppt/tags/tag98.xml><?xml version="1.0" encoding="utf-8"?>
<p:tagLst xmlns:p="http://schemas.openxmlformats.org/presentationml/2006/main">
  <p:tag name="KSO_WM_DIAGRAM_VIRTUALLY_FRAME" val="{&quot;height&quot;:220,&quot;left&quot;:60,&quot;top&quot;:200,&quot;width&quot;:840}"/>
</p:tagLst>
</file>

<file path=ppt/tags/tag99.xml><?xml version="1.0" encoding="utf-8"?>
<p:tagLst xmlns:p="http://schemas.openxmlformats.org/presentationml/2006/main">
  <p:tag name="KSO_WM_DIAGRAM_VIRTUALLY_FRAME" val="{&quot;height&quot;:220,&quot;left&quot;:60,&quot;top&quot;:200,&quot;width&quot;:84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3609</Words>
  <Application>WPS 文字</Application>
  <PresentationFormat/>
  <Paragraphs>287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18</vt:i4>
      </vt:variant>
    </vt:vector>
  </HeadingPairs>
  <TitlesOfParts>
    <vt:vector size="37" baseType="lpstr">
      <vt:lpstr>Arial</vt:lpstr>
      <vt:lpstr>宋体</vt:lpstr>
      <vt:lpstr>Wingdings</vt:lpstr>
      <vt:lpstr>Arial</vt:lpstr>
      <vt:lpstr>黑体</vt:lpstr>
      <vt:lpstr>汉仪中黑KW</vt:lpstr>
      <vt:lpstr>Noto Sans SC</vt:lpstr>
      <vt:lpstr>微软雅黑</vt:lpstr>
      <vt:lpstr>汉仪旗黑</vt:lpstr>
      <vt:lpstr>宋体</vt:lpstr>
      <vt:lpstr>Arial Unicode MS</vt:lpstr>
      <vt:lpstr>汉仪书宋二KW</vt:lpstr>
      <vt:lpstr>Thonburi</vt:lpstr>
      <vt:lpstr>Noto Sans SC</vt:lpstr>
      <vt:lpstr>苹方-简</vt:lpstr>
      <vt:lpstr>Office 主题​​</vt:lpstr>
      <vt:lpstr>默认主题</vt:lpstr>
      <vt:lpstr>1_默认主题</vt:lpstr>
      <vt:lpstr>2_默认主题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姚建峰</cp:lastModifiedBy>
  <cp:revision>51</cp:revision>
  <dcterms:created xsi:type="dcterms:W3CDTF">2026-06-09T09:00:55Z</dcterms:created>
  <dcterms:modified xsi:type="dcterms:W3CDTF">2026-06-09T09:00:55Z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8C9F6606E751E7C97B7BE069AA810423_42</vt:lpwstr>
  </property>
  <property fmtid="{D5CDD505-2E9C-101B-9397-08002B2CF9AE}" pid="3" name="KSOProductBuildVer">
    <vt:lpwstr>2052-12.1.26016.26016</vt:lpwstr>
  </property>
</Properties>
</file>